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8" r:id="rId6"/>
    <p:sldId id="259" r:id="rId7"/>
    <p:sldId id="257" r:id="rId8"/>
    <p:sldId id="260" r:id="rId9"/>
    <p:sldId id="261" r:id="rId10"/>
    <p:sldId id="262" r:id="rId11"/>
    <p:sldId id="267" r:id="rId12"/>
    <p:sldId id="268" r:id="rId13"/>
    <p:sldId id="269" r:id="rId14"/>
    <p:sldId id="270" r:id="rId15"/>
    <p:sldId id="271" r:id="rId16"/>
    <p:sldId id="272" r:id="rId17"/>
    <p:sldId id="263" r:id="rId18"/>
    <p:sldId id="274" r:id="rId19"/>
    <p:sldId id="265" r:id="rId20"/>
  </p:sldIdLst>
  <p:sldSz cx="18288000" cy="10287000"/>
  <p:notesSz cx="6858000" cy="9144000"/>
  <p:embeddedFontLst>
    <p:embeddedFont>
      <p:font typeface="Anton" pitchFamily="2" charset="0"/>
      <p:regular r:id="rId21"/>
    </p:embeddedFont>
    <p:embeddedFont>
      <p:font typeface="Poppins Medium" panose="00000600000000000000" pitchFamily="2"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3F1072-1869-4BC1-929B-5ADEFF584689}" v="78" dt="2024-08-10T13:58:18.6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55" autoAdjust="0"/>
    <p:restoredTop sz="94622" autoAdjust="0"/>
  </p:normalViewPr>
  <p:slideViewPr>
    <p:cSldViewPr>
      <p:cViewPr varScale="1">
        <p:scale>
          <a:sx n="42" d="100"/>
          <a:sy n="42" d="100"/>
        </p:scale>
        <p:origin x="942" y="17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microsoft.com/office/2015/10/relationships/revisionInfo" Target="revisionInfo.xml"/></Relationships>
</file>

<file path=ppt/media/hdphoto1.wdp>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png>
</file>

<file path=ppt/media/image4.png>
</file>

<file path=ppt/media/image5.jpe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9.jp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16.png"/><Relationship Id="rId5" Type="http://schemas.microsoft.com/office/2007/relationships/hdphoto" Target="../media/hdphoto1.wdp"/><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sp>
        <p:nvSpPr>
          <p:cNvPr id="15" name="TextBox 23"/>
          <p:cNvSpPr txBox="1"/>
          <p:nvPr/>
        </p:nvSpPr>
        <p:spPr>
          <a:xfrm>
            <a:off x="2590800" y="3379215"/>
            <a:ext cx="13233630" cy="1346331"/>
          </a:xfrm>
          <a:prstGeom prst="rect">
            <a:avLst/>
          </a:prstGeom>
        </p:spPr>
        <p:txBody>
          <a:bodyPr wrap="square" lIns="0" tIns="0" rIns="0" bIns="0" rtlCol="0" anchor="t">
            <a:spAutoFit/>
          </a:bodyPr>
          <a:lstStyle/>
          <a:p>
            <a:pPr algn="ctr">
              <a:lnSpc>
                <a:spcPts val="11200"/>
              </a:lnSpc>
              <a:spcBef>
                <a:spcPct val="0"/>
              </a:spcBef>
            </a:pPr>
            <a:r>
              <a:rPr lang="en-US" sz="8000" dirty="0">
                <a:solidFill>
                  <a:srgbClr val="FFFFFF"/>
                </a:solidFill>
                <a:latin typeface="Anton"/>
                <a:ea typeface="Anton"/>
                <a:cs typeface="Anton"/>
                <a:sym typeface="Anton"/>
              </a:rPr>
              <a:t>Final Year Project Presentation</a:t>
            </a:r>
          </a:p>
        </p:txBody>
      </p:sp>
      <p:sp>
        <p:nvSpPr>
          <p:cNvPr id="16" name="TextBox 23"/>
          <p:cNvSpPr txBox="1"/>
          <p:nvPr/>
        </p:nvSpPr>
        <p:spPr>
          <a:xfrm>
            <a:off x="3124200" y="7131874"/>
            <a:ext cx="13233630" cy="1258871"/>
          </a:xfrm>
          <a:prstGeom prst="rect">
            <a:avLst/>
          </a:prstGeom>
        </p:spPr>
        <p:txBody>
          <a:bodyPr wrap="square" lIns="0" tIns="0" rIns="0" bIns="0" rtlCol="0" anchor="t">
            <a:spAutoFit/>
          </a:bodyPr>
          <a:lstStyle/>
          <a:p>
            <a:pPr algn="ctr">
              <a:lnSpc>
                <a:spcPts val="11200"/>
              </a:lnSpc>
              <a:spcBef>
                <a:spcPct val="0"/>
              </a:spcBef>
            </a:pPr>
            <a:r>
              <a:rPr lang="en-US" sz="4400" dirty="0">
                <a:solidFill>
                  <a:srgbClr val="FFFFFF"/>
                </a:solidFill>
                <a:latin typeface="Anton"/>
                <a:ea typeface="Anton"/>
                <a:cs typeface="Anton"/>
                <a:sym typeface="Anton"/>
              </a:rPr>
              <a:t>Software Engineering Department</a:t>
            </a:r>
          </a:p>
        </p:txBody>
      </p:sp>
      <p:sp>
        <p:nvSpPr>
          <p:cNvPr id="17" name="TextBox 23"/>
          <p:cNvSpPr txBox="1"/>
          <p:nvPr/>
        </p:nvSpPr>
        <p:spPr>
          <a:xfrm>
            <a:off x="2913709" y="8077280"/>
            <a:ext cx="13233630" cy="1258871"/>
          </a:xfrm>
          <a:prstGeom prst="rect">
            <a:avLst/>
          </a:prstGeom>
        </p:spPr>
        <p:txBody>
          <a:bodyPr wrap="square" lIns="0" tIns="0" rIns="0" bIns="0" rtlCol="0" anchor="t">
            <a:spAutoFit/>
          </a:bodyPr>
          <a:lstStyle/>
          <a:p>
            <a:pPr algn="ctr">
              <a:lnSpc>
                <a:spcPts val="11200"/>
              </a:lnSpc>
              <a:spcBef>
                <a:spcPct val="0"/>
              </a:spcBef>
            </a:pPr>
            <a:r>
              <a:rPr lang="en-US" sz="4400" dirty="0">
                <a:solidFill>
                  <a:srgbClr val="FFFFFF"/>
                </a:solidFill>
                <a:latin typeface="Anton"/>
                <a:ea typeface="Anton"/>
                <a:cs typeface="Anton"/>
                <a:sym typeface="Anton"/>
              </a:rPr>
              <a:t>Sir Syed University of Science and Technology</a:t>
            </a:r>
          </a:p>
        </p:txBody>
      </p:sp>
      <p:pic>
        <p:nvPicPr>
          <p:cNvPr id="10" name="Picture 9">
            <a:extLst>
              <a:ext uri="{FF2B5EF4-FFF2-40B4-BE49-F238E27FC236}">
                <a16:creationId xmlns:a16="http://schemas.microsoft.com/office/drawing/2014/main" id="{A4C71253-60BD-7643-D301-D96808E37A5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570" t="16247" r="20519" b="24283"/>
          <a:stretch/>
        </p:blipFill>
        <p:spPr>
          <a:xfrm>
            <a:off x="15621000" y="-46117"/>
            <a:ext cx="2516740" cy="2498257"/>
          </a:xfrm>
          <a:prstGeom prst="rect">
            <a:avLst/>
          </a:prstGeom>
        </p:spPr>
      </p:pic>
      <p:pic>
        <p:nvPicPr>
          <p:cNvPr id="19" name="Picture 18" descr="A logo for a software engineering department&#10;&#10;Description automatically generated">
            <a:extLst>
              <a:ext uri="{FF2B5EF4-FFF2-40B4-BE49-F238E27FC236}">
                <a16:creationId xmlns:a16="http://schemas.microsoft.com/office/drawing/2014/main" id="{1F344FB5-A1C9-426C-9590-DC099BC125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8911" y="133104"/>
            <a:ext cx="3162403" cy="2245146"/>
          </a:xfrm>
          <a:prstGeom prst="rect">
            <a:avLst/>
          </a:prstGeom>
        </p:spPr>
      </p:pic>
      <p:pic>
        <p:nvPicPr>
          <p:cNvPr id="1028" name="Picture 4" descr="Sir Syed University of Engineering and Technology - Wikipedia">
            <a:extLst>
              <a:ext uri="{FF2B5EF4-FFF2-40B4-BE49-F238E27FC236}">
                <a16:creationId xmlns:a16="http://schemas.microsoft.com/office/drawing/2014/main" id="{BB76CE24-D119-B407-4E4C-DA61407D97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5654" y="264021"/>
            <a:ext cx="2245146" cy="22451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225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buFontTx/>
              <a:buChar char="•"/>
            </a:pPr>
            <a:endParaRPr lang="en-US" altLang="en-US" dirty="0">
              <a:latin typeface="Arial" panose="020B0604020202020204" pitchFamily="34"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dirty="0">
                <a:solidFill>
                  <a:schemeClr val="bg1"/>
                </a:solidFill>
                <a:latin typeface="Times New Roman" panose="02020603050405020304" pitchFamily="18" charset="0"/>
                <a:cs typeface="Times New Roman" panose="02020603050405020304" pitchFamily="18" charset="0"/>
              </a:rPr>
              <a:t>Developed </a:t>
            </a:r>
            <a:r>
              <a:rPr lang="en-US" altLang="en-US" sz="2400" b="1" dirty="0">
                <a:solidFill>
                  <a:schemeClr val="bg1"/>
                </a:solidFill>
                <a:latin typeface="Times New Roman" panose="02020603050405020304" pitchFamily="18" charset="0"/>
                <a:cs typeface="Times New Roman" panose="02020603050405020304" pitchFamily="18" charset="0"/>
              </a:rPr>
              <a:t>Data Pulse</a:t>
            </a:r>
            <a:r>
              <a:rPr lang="en-US" altLang="en-US" sz="2400" dirty="0">
                <a:solidFill>
                  <a:schemeClr val="bg1"/>
                </a:solidFill>
                <a:latin typeface="Times New Roman" panose="02020603050405020304" pitchFamily="18" charset="0"/>
                <a:cs typeface="Times New Roman" panose="02020603050405020304" pitchFamily="18" charset="0"/>
              </a:rPr>
              <a:t>, an all-in-one solution to address challenges in data profiling and machine learning model selection.</a:t>
            </a:r>
          </a:p>
          <a:p>
            <a:pPr marL="342900" lvl="0" indent="-342900" eaLnBrk="0" fontAlgn="base" hangingPunct="0">
              <a:spcBef>
                <a:spcPct val="0"/>
              </a:spcBef>
              <a:spcAft>
                <a:spcPct val="0"/>
              </a:spcAft>
              <a:buFont typeface="Courier New" panose="02070309020205020404" pitchFamily="49" charset="0"/>
              <a:buChar char="o"/>
            </a:pPr>
            <a:endParaRPr lang="en-US" altLang="en-US" sz="24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b="1" dirty="0">
                <a:solidFill>
                  <a:schemeClr val="bg1"/>
                </a:solidFill>
                <a:latin typeface="Times New Roman" panose="02020603050405020304" pitchFamily="18" charset="0"/>
                <a:cs typeface="Times New Roman" panose="02020603050405020304" pitchFamily="18" charset="0"/>
              </a:rPr>
              <a:t>Automates</a:t>
            </a:r>
            <a:r>
              <a:rPr lang="en-US" altLang="en-US" sz="2400" dirty="0">
                <a:solidFill>
                  <a:schemeClr val="bg1"/>
                </a:solidFill>
                <a:latin typeface="Times New Roman" panose="02020603050405020304" pitchFamily="18" charset="0"/>
                <a:cs typeface="Times New Roman" panose="02020603050405020304" pitchFamily="18" charset="0"/>
              </a:rPr>
              <a:t> data profiling and model selection processes, making data-driven decision-making more accessible and efficient.</a:t>
            </a:r>
          </a:p>
          <a:p>
            <a:pPr marL="342900" lvl="0" indent="-342900" eaLnBrk="0" fontAlgn="base" hangingPunct="0">
              <a:spcBef>
                <a:spcPct val="0"/>
              </a:spcBef>
              <a:spcAft>
                <a:spcPct val="0"/>
              </a:spcAft>
              <a:buFont typeface="Courier New" panose="02070309020205020404" pitchFamily="49" charset="0"/>
              <a:buChar char="o"/>
            </a:pPr>
            <a:endParaRPr lang="en-US" altLang="en-US" sz="24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dirty="0">
                <a:solidFill>
                  <a:schemeClr val="bg1"/>
                </a:solidFill>
                <a:latin typeface="Times New Roman" panose="02020603050405020304" pitchFamily="18" charset="0"/>
                <a:cs typeface="Times New Roman" panose="02020603050405020304" pitchFamily="18" charset="0"/>
              </a:rPr>
              <a:t>Enables organizations to leverage data without requiring extensive technical expertise.</a:t>
            </a:r>
          </a:p>
          <a:p>
            <a:pPr marL="342900" lvl="0" indent="-342900" eaLnBrk="0" fontAlgn="base" hangingPunct="0">
              <a:spcBef>
                <a:spcPct val="0"/>
              </a:spcBef>
              <a:spcAft>
                <a:spcPct val="0"/>
              </a:spcAft>
              <a:buFont typeface="Courier New" panose="02070309020205020404" pitchFamily="49" charset="0"/>
              <a:buChar char="o"/>
            </a:pPr>
            <a:endParaRPr lang="en-US" altLang="en-US" sz="24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b="1" dirty="0">
                <a:solidFill>
                  <a:schemeClr val="bg1"/>
                </a:solidFill>
                <a:latin typeface="Times New Roman" panose="02020603050405020304" pitchFamily="18" charset="0"/>
                <a:cs typeface="Times New Roman" panose="02020603050405020304" pitchFamily="18" charset="0"/>
              </a:rPr>
              <a:t>Performs detailed data profiling</a:t>
            </a:r>
            <a:r>
              <a:rPr lang="en-US" altLang="en-US" sz="2400" dirty="0">
                <a:solidFill>
                  <a:schemeClr val="bg1"/>
                </a:solidFill>
                <a:latin typeface="Times New Roman" panose="02020603050405020304" pitchFamily="18" charset="0"/>
                <a:cs typeface="Times New Roman" panose="02020603050405020304" pitchFamily="18" charset="0"/>
              </a:rPr>
              <a:t> to assess the structure, quality, and key characteristics of datasets.</a:t>
            </a:r>
          </a:p>
          <a:p>
            <a:pPr marL="342900" lvl="0" indent="-342900" eaLnBrk="0" fontAlgn="base" hangingPunct="0">
              <a:spcBef>
                <a:spcPct val="0"/>
              </a:spcBef>
              <a:spcAft>
                <a:spcPct val="0"/>
              </a:spcAft>
              <a:buFont typeface="Courier New" panose="02070309020205020404" pitchFamily="49" charset="0"/>
              <a:buChar char="o"/>
            </a:pPr>
            <a:endParaRPr lang="en-US" altLang="en-US" sz="24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b="1" dirty="0">
                <a:solidFill>
                  <a:schemeClr val="bg1"/>
                </a:solidFill>
                <a:latin typeface="Times New Roman" panose="02020603050405020304" pitchFamily="18" charset="0"/>
                <a:cs typeface="Times New Roman" panose="02020603050405020304" pitchFamily="18" charset="0"/>
              </a:rPr>
              <a:t>Evaluates multiple machine learning models</a:t>
            </a:r>
            <a:r>
              <a:rPr lang="en-US" altLang="en-US" sz="2400" dirty="0">
                <a:solidFill>
                  <a:schemeClr val="bg1"/>
                </a:solidFill>
                <a:latin typeface="Times New Roman" panose="02020603050405020304" pitchFamily="18" charset="0"/>
                <a:cs typeface="Times New Roman" panose="02020603050405020304" pitchFamily="18" charset="0"/>
              </a:rPr>
              <a:t> using various performance metrics, including accuracy, precision, recall, and F1 score, to identify the optimal model.</a:t>
            </a:r>
          </a:p>
          <a:p>
            <a:pPr marL="342900" lvl="0" indent="-342900" eaLnBrk="0" fontAlgn="base" hangingPunct="0">
              <a:spcBef>
                <a:spcPct val="0"/>
              </a:spcBef>
              <a:spcAft>
                <a:spcPct val="0"/>
              </a:spcAft>
              <a:buFont typeface="Courier New" panose="02070309020205020404" pitchFamily="49" charset="0"/>
              <a:buChar char="o"/>
            </a:pPr>
            <a:endParaRPr lang="en-US" altLang="en-US" sz="2400" dirty="0">
              <a:solidFill>
                <a:schemeClr val="bg1"/>
              </a:solidFill>
              <a:latin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Courier New" panose="02070309020205020404" pitchFamily="49" charset="0"/>
              <a:buChar char="o"/>
            </a:pPr>
            <a:r>
              <a:rPr lang="en-US" altLang="en-US" sz="2400" dirty="0">
                <a:solidFill>
                  <a:schemeClr val="bg1"/>
                </a:solidFill>
                <a:latin typeface="Times New Roman" panose="02020603050405020304" pitchFamily="18" charset="0"/>
                <a:cs typeface="Times New Roman" panose="02020603050405020304" pitchFamily="18" charset="0"/>
              </a:rPr>
              <a:t>Generates </a:t>
            </a:r>
            <a:r>
              <a:rPr lang="en-US" altLang="en-US" sz="2400" b="1" dirty="0">
                <a:solidFill>
                  <a:schemeClr val="bg1"/>
                </a:solidFill>
                <a:latin typeface="Times New Roman" panose="02020603050405020304" pitchFamily="18" charset="0"/>
                <a:cs typeface="Times New Roman" panose="02020603050405020304" pitchFamily="18" charset="0"/>
              </a:rPr>
              <a:t>comprehensive reports</a:t>
            </a:r>
            <a:r>
              <a:rPr lang="en-US" altLang="en-US" sz="2400" dirty="0">
                <a:solidFill>
                  <a:schemeClr val="bg1"/>
                </a:solidFill>
                <a:latin typeface="Times New Roman" panose="02020603050405020304" pitchFamily="18" charset="0"/>
                <a:cs typeface="Times New Roman" panose="02020603050405020304" pitchFamily="18" charset="0"/>
              </a:rPr>
              <a:t> summarizing findings and recommendations for informed decision-making. </a:t>
            </a:r>
          </a:p>
          <a:p>
            <a:endParaRPr lang="en-US" dirty="0"/>
          </a:p>
        </p:txBody>
      </p:sp>
      <p:grpSp>
        <p:nvGrpSpPr>
          <p:cNvPr id="8" name="Group 8"/>
          <p:cNvGrpSpPr/>
          <p:nvPr/>
        </p:nvGrpSpPr>
        <p:grpSpPr>
          <a:xfrm>
            <a:off x="9901894" y="-404148"/>
            <a:ext cx="8386106" cy="12028873"/>
            <a:chOff x="0" y="0"/>
            <a:chExt cx="2208686" cy="3168098"/>
          </a:xfrm>
        </p:grpSpPr>
        <p:sp>
          <p:nvSpPr>
            <p:cNvPr id="9" name="Freeform 9"/>
            <p:cNvSpPr/>
            <p:nvPr/>
          </p:nvSpPr>
          <p:spPr>
            <a:xfrm>
              <a:off x="0" y="0"/>
              <a:ext cx="2208686" cy="3168098"/>
            </a:xfrm>
            <a:custGeom>
              <a:avLst/>
              <a:gdLst/>
              <a:ahLst/>
              <a:cxnLst/>
              <a:rect l="l" t="t" r="r" b="b"/>
              <a:pathLst>
                <a:path w="2208686" h="3168098">
                  <a:moveTo>
                    <a:pt x="0" y="0"/>
                  </a:moveTo>
                  <a:lnTo>
                    <a:pt x="2208686" y="0"/>
                  </a:lnTo>
                  <a:lnTo>
                    <a:pt x="2208686" y="3168098"/>
                  </a:lnTo>
                  <a:lnTo>
                    <a:pt x="0" y="3168098"/>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a:p>
          </p:txBody>
        </p:sp>
        <p:sp>
          <p:nvSpPr>
            <p:cNvPr id="10" name="TextBox 10"/>
            <p:cNvSpPr txBox="1"/>
            <p:nvPr/>
          </p:nvSpPr>
          <p:spPr>
            <a:xfrm>
              <a:off x="0" y="-38100"/>
              <a:ext cx="2208686" cy="3206198"/>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10</a:t>
            </a:r>
          </a:p>
        </p:txBody>
      </p:sp>
      <p:sp>
        <p:nvSpPr>
          <p:cNvPr id="33" name="TextBox 33"/>
          <p:cNvSpPr txBox="1"/>
          <p:nvPr/>
        </p:nvSpPr>
        <p:spPr>
          <a:xfrm>
            <a:off x="4494610" y="1104900"/>
            <a:ext cx="9298779" cy="980910"/>
          </a:xfrm>
          <a:prstGeom prst="rect">
            <a:avLst/>
          </a:prstGeom>
        </p:spPr>
        <p:txBody>
          <a:bodyPr wrap="square" lIns="0" tIns="0" rIns="0" bIns="0" rtlCol="0" anchor="t">
            <a:spAutoFit/>
          </a:bodyPr>
          <a:lstStyle/>
          <a:p>
            <a:pPr algn="ctr">
              <a:lnSpc>
                <a:spcPts val="7441"/>
              </a:lnSpc>
            </a:pPr>
            <a:r>
              <a:rPr lang="en-US" sz="8001" dirty="0">
                <a:solidFill>
                  <a:srgbClr val="FFFFFF"/>
                </a:solidFill>
                <a:latin typeface="Anton"/>
                <a:ea typeface="Anton"/>
                <a:cs typeface="Anton"/>
                <a:sym typeface="Anton"/>
              </a:rPr>
              <a:t>Methodology</a:t>
            </a:r>
          </a:p>
        </p:txBody>
      </p:sp>
    </p:spTree>
    <p:extLst>
      <p:ext uri="{BB962C8B-B14F-4D97-AF65-F5344CB8AC3E}">
        <p14:creationId xmlns:p14="http://schemas.microsoft.com/office/powerpoint/2010/main" val="50378167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a:p>
        </p:txBody>
      </p:sp>
      <p:grpSp>
        <p:nvGrpSpPr>
          <p:cNvPr id="13" name="Group 13"/>
          <p:cNvGrpSpPr/>
          <p:nvPr/>
        </p:nvGrpSpPr>
        <p:grpSpPr>
          <a:xfrm>
            <a:off x="605460" y="9354321"/>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518791"/>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11</a:t>
            </a:r>
          </a:p>
        </p:txBody>
      </p:sp>
      <p:sp>
        <p:nvSpPr>
          <p:cNvPr id="33" name="TextBox 33"/>
          <p:cNvSpPr txBox="1"/>
          <p:nvPr/>
        </p:nvSpPr>
        <p:spPr>
          <a:xfrm>
            <a:off x="5181601" y="495300"/>
            <a:ext cx="7467600" cy="1929887"/>
          </a:xfrm>
          <a:prstGeom prst="rect">
            <a:avLst/>
          </a:prstGeom>
        </p:spPr>
        <p:txBody>
          <a:bodyPr wrap="square" lIns="0" tIns="0" rIns="0" bIns="0" rtlCol="0" anchor="t">
            <a:spAutoFit/>
          </a:bodyPr>
          <a:lstStyle/>
          <a:p>
            <a:pPr algn="ctr">
              <a:lnSpc>
                <a:spcPts val="7441"/>
              </a:lnSpc>
            </a:pPr>
            <a:r>
              <a:rPr lang="en-US" sz="6000" dirty="0">
                <a:solidFill>
                  <a:srgbClr val="FFFFFF"/>
                </a:solidFill>
                <a:latin typeface="Anton"/>
                <a:ea typeface="Anton"/>
                <a:cs typeface="Anton"/>
                <a:sym typeface="Anton"/>
              </a:rPr>
              <a:t>Observations and Results</a:t>
            </a:r>
          </a:p>
        </p:txBody>
      </p:sp>
      <p:sp>
        <p:nvSpPr>
          <p:cNvPr id="3" name="TextBox 2">
            <a:extLst>
              <a:ext uri="{FF2B5EF4-FFF2-40B4-BE49-F238E27FC236}">
                <a16:creationId xmlns:a16="http://schemas.microsoft.com/office/drawing/2014/main" id="{C78EBF36-7D67-751A-E9E7-A2F1D44C920E}"/>
              </a:ext>
            </a:extLst>
          </p:cNvPr>
          <p:cNvSpPr txBox="1"/>
          <p:nvPr/>
        </p:nvSpPr>
        <p:spPr>
          <a:xfrm>
            <a:off x="605460" y="2040757"/>
            <a:ext cx="17149140" cy="7171194"/>
          </a:xfrm>
          <a:prstGeom prst="rect">
            <a:avLst/>
          </a:prstGeom>
          <a:noFill/>
        </p:spPr>
        <p:txBody>
          <a:bodyPr wrap="square" rtlCol="0">
            <a:spAutoFit/>
          </a:bodyPr>
          <a:lstStyle/>
          <a:p>
            <a:r>
              <a:rPr lang="en-US" sz="3200" b="1" dirty="0">
                <a:solidFill>
                  <a:schemeClr val="bg1"/>
                </a:solidFill>
              </a:rPr>
              <a:t>Automated Data Profiling:</a:t>
            </a:r>
          </a:p>
          <a:p>
            <a:pPr marL="1211263" indent="-571500">
              <a:buFont typeface="Arial" panose="020B0604020202020204" pitchFamily="34" charset="0"/>
              <a:buChar char="•"/>
            </a:pPr>
            <a:r>
              <a:rPr lang="en-US" sz="2800" dirty="0">
                <a:solidFill>
                  <a:schemeClr val="bg1"/>
                </a:solidFill>
              </a:rPr>
              <a:t>Conducted comprehensive exploration to reveal statistical characteristics within datasets.</a:t>
            </a:r>
          </a:p>
          <a:p>
            <a:pPr marL="1211263" indent="-571500">
              <a:buFont typeface="Arial" panose="020B0604020202020204" pitchFamily="34" charset="0"/>
              <a:buChar char="•"/>
            </a:pPr>
            <a:r>
              <a:rPr lang="en-US" sz="2800" dirty="0">
                <a:solidFill>
                  <a:schemeClr val="bg1"/>
                </a:solidFill>
              </a:rPr>
              <a:t>Generated visual representations (charts, graphs) to aid in understanding data distributions and relationships.</a:t>
            </a:r>
          </a:p>
          <a:p>
            <a:pPr marL="1211263" indent="-571500">
              <a:buFont typeface="Arial" panose="020B0604020202020204" pitchFamily="34" charset="0"/>
              <a:buChar char="•"/>
            </a:pPr>
            <a:r>
              <a:rPr lang="en-US" sz="2800" dirty="0">
                <a:solidFill>
                  <a:schemeClr val="bg1"/>
                </a:solidFill>
              </a:rPr>
              <a:t>Provided detailed statistical summaries for each feature or attribute.</a:t>
            </a:r>
          </a:p>
          <a:p>
            <a:pPr marL="639763"/>
            <a:endParaRPr lang="en-US" sz="2800" dirty="0">
              <a:solidFill>
                <a:schemeClr val="bg1"/>
              </a:solidFill>
            </a:endParaRPr>
          </a:p>
          <a:p>
            <a:r>
              <a:rPr lang="en-US" sz="3200" b="1" dirty="0">
                <a:solidFill>
                  <a:schemeClr val="bg1"/>
                </a:solidFill>
              </a:rPr>
              <a:t>Machine Learning Model Comparison:</a:t>
            </a:r>
          </a:p>
          <a:p>
            <a:pPr marL="1211263" indent="-639763">
              <a:buFont typeface="Arial" panose="020B0604020202020204" pitchFamily="34" charset="0"/>
              <a:buChar char="•"/>
            </a:pPr>
            <a:r>
              <a:rPr lang="en-US" sz="2800" dirty="0">
                <a:solidFill>
                  <a:schemeClr val="bg1"/>
                </a:solidFill>
              </a:rPr>
              <a:t>Supported comparison across various machine learning algorithms (regression, classification, etc.).</a:t>
            </a:r>
          </a:p>
          <a:p>
            <a:pPr marL="1211263" indent="-639763">
              <a:buFont typeface="Arial" panose="020B0604020202020204" pitchFamily="34" charset="0"/>
              <a:buChar char="•"/>
            </a:pPr>
            <a:r>
              <a:rPr lang="en-US" sz="2800" dirty="0">
                <a:solidFill>
                  <a:schemeClr val="bg1"/>
                </a:solidFill>
              </a:rPr>
              <a:t>Evaluated model performance using standard metrics like accuracy, precision, recall, F1-score, and ROC curves.</a:t>
            </a:r>
          </a:p>
          <a:p>
            <a:pPr marL="1211263" indent="-639763">
              <a:buFont typeface="Arial" panose="020B0604020202020204" pitchFamily="34" charset="0"/>
              <a:buChar char="•"/>
            </a:pPr>
            <a:r>
              <a:rPr lang="en-US" sz="2800" dirty="0">
                <a:solidFill>
                  <a:schemeClr val="bg1"/>
                </a:solidFill>
              </a:rPr>
              <a:t>Automated the training of multiple models to find the best performance.</a:t>
            </a:r>
          </a:p>
          <a:p>
            <a:pPr marL="571500"/>
            <a:endParaRPr lang="en-US" sz="2800" dirty="0">
              <a:solidFill>
                <a:schemeClr val="bg1"/>
              </a:solidFill>
            </a:endParaRPr>
          </a:p>
          <a:p>
            <a:r>
              <a:rPr lang="en-US" sz="3200" b="1" dirty="0">
                <a:solidFill>
                  <a:schemeClr val="bg1"/>
                </a:solidFill>
              </a:rPr>
              <a:t>Model Training and Selection:</a:t>
            </a:r>
          </a:p>
          <a:p>
            <a:pPr marL="1325563" indent="-685800">
              <a:buFont typeface="Arial" panose="020B0604020202020204" pitchFamily="34" charset="0"/>
              <a:buChar char="•"/>
            </a:pPr>
            <a:r>
              <a:rPr lang="en-US" sz="2800" dirty="0">
                <a:solidFill>
                  <a:schemeClr val="bg1"/>
                </a:solidFill>
              </a:rPr>
              <a:t>Successfully trained and saved the best models for future use.</a:t>
            </a:r>
          </a:p>
          <a:p>
            <a:pPr marL="1325563" indent="-685800">
              <a:buFont typeface="Arial" panose="020B0604020202020204" pitchFamily="34" charset="0"/>
              <a:buChar char="•"/>
            </a:pPr>
            <a:r>
              <a:rPr lang="en-US" sz="2800" dirty="0">
                <a:solidFill>
                  <a:schemeClr val="bg1"/>
                </a:solidFill>
              </a:rPr>
              <a:t>Automated the setup of the PyCaret environment for model comparison.</a:t>
            </a:r>
          </a:p>
          <a:p>
            <a:pPr marL="1325563" indent="-685800">
              <a:buFont typeface="Arial" panose="020B0604020202020204" pitchFamily="34" charset="0"/>
              <a:buChar char="•"/>
            </a:pPr>
            <a:r>
              <a:rPr lang="en-US" sz="2800" dirty="0">
                <a:solidFill>
                  <a:schemeClr val="bg1"/>
                </a:solidFill>
              </a:rPr>
              <a:t>Allowed exporting of processed data and model results for further use.</a:t>
            </a:r>
            <a:endParaRPr lang="en-US" dirty="0">
              <a:solidFill>
                <a:schemeClr val="bg1"/>
              </a:solidFill>
            </a:endParaRPr>
          </a:p>
        </p:txBody>
      </p:sp>
    </p:spTree>
    <p:extLst>
      <p:ext uri="{BB962C8B-B14F-4D97-AF65-F5344CB8AC3E}">
        <p14:creationId xmlns:p14="http://schemas.microsoft.com/office/powerpoint/2010/main" val="239192615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sp>
        <p:nvSpPr>
          <p:cNvPr id="10" name="TextBox 10"/>
          <p:cNvSpPr txBox="1"/>
          <p:nvPr/>
        </p:nvSpPr>
        <p:spPr>
          <a:xfrm>
            <a:off x="9901894" y="-548809"/>
            <a:ext cx="8386106" cy="12173534"/>
          </a:xfrm>
          <a:prstGeom prst="rect">
            <a:avLst/>
          </a:prstGeom>
        </p:spPr>
        <p:txBody>
          <a:bodyPr lIns="50800" tIns="50800" rIns="50800" bIns="50800" rtlCol="0" anchor="ctr"/>
          <a:lstStyle/>
          <a:p>
            <a:pPr algn="ctr">
              <a:lnSpc>
                <a:spcPts val="2659"/>
              </a:lnSpc>
              <a:spcBef>
                <a:spcPct val="0"/>
              </a:spcBef>
            </a:pPr>
            <a:endParaRPr/>
          </a:p>
        </p:txBody>
      </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12</a:t>
            </a:r>
          </a:p>
        </p:txBody>
      </p:sp>
      <p:sp>
        <p:nvSpPr>
          <p:cNvPr id="33" name="TextBox 33"/>
          <p:cNvSpPr txBox="1"/>
          <p:nvPr/>
        </p:nvSpPr>
        <p:spPr>
          <a:xfrm>
            <a:off x="4796168" y="495300"/>
            <a:ext cx="9298779" cy="980910"/>
          </a:xfrm>
          <a:prstGeom prst="rect">
            <a:avLst/>
          </a:prstGeom>
        </p:spPr>
        <p:txBody>
          <a:bodyPr wrap="square" lIns="0" tIns="0" rIns="0" bIns="0" rtlCol="0" anchor="t">
            <a:spAutoFit/>
          </a:bodyPr>
          <a:lstStyle/>
          <a:p>
            <a:pPr algn="ctr">
              <a:lnSpc>
                <a:spcPts val="7441"/>
              </a:lnSpc>
            </a:pPr>
            <a:r>
              <a:rPr lang="en-US" sz="8001" dirty="0">
                <a:solidFill>
                  <a:srgbClr val="FFFFFF"/>
                </a:solidFill>
                <a:latin typeface="Anton"/>
                <a:ea typeface="Anton"/>
                <a:cs typeface="Anton"/>
                <a:sym typeface="Anton"/>
              </a:rPr>
              <a:t>Project and Product</a:t>
            </a:r>
          </a:p>
        </p:txBody>
      </p:sp>
      <p:sp>
        <p:nvSpPr>
          <p:cNvPr id="3" name="TextBox 2">
            <a:extLst>
              <a:ext uri="{FF2B5EF4-FFF2-40B4-BE49-F238E27FC236}">
                <a16:creationId xmlns:a16="http://schemas.microsoft.com/office/drawing/2014/main" id="{56A96E5A-20EF-7B7A-A30D-FCC1CD7D258E}"/>
              </a:ext>
            </a:extLst>
          </p:cNvPr>
          <p:cNvSpPr txBox="1"/>
          <p:nvPr/>
        </p:nvSpPr>
        <p:spPr>
          <a:xfrm>
            <a:off x="605460" y="1638300"/>
            <a:ext cx="17072940" cy="7602081"/>
          </a:xfrm>
          <a:prstGeom prst="rect">
            <a:avLst/>
          </a:prstGeom>
          <a:noFill/>
        </p:spPr>
        <p:txBody>
          <a:bodyPr wrap="square" rtlCol="0">
            <a:spAutoFit/>
          </a:bodyPr>
          <a:lstStyle/>
          <a:p>
            <a:r>
              <a:rPr lang="en-US" sz="3200" b="1" dirty="0">
                <a:solidFill>
                  <a:schemeClr val="bg1"/>
                </a:solidFill>
              </a:rPr>
              <a:t>Product Overview:</a:t>
            </a:r>
          </a:p>
          <a:p>
            <a:pPr marL="1325563" indent="-639763" algn="just">
              <a:buFont typeface="Arial" panose="020B0604020202020204" pitchFamily="34" charset="0"/>
              <a:buChar char="•"/>
            </a:pPr>
            <a:r>
              <a:rPr lang="en-US" sz="2800" dirty="0">
                <a:solidFill>
                  <a:schemeClr val="bg1"/>
                </a:solidFill>
              </a:rPr>
              <a:t>The platform automates data profiling, machine learning model comparison, and model selection.</a:t>
            </a:r>
          </a:p>
          <a:p>
            <a:pPr marL="1325563" indent="-639763" algn="just">
              <a:buFont typeface="Arial" panose="020B0604020202020204" pitchFamily="34" charset="0"/>
              <a:buChar char="•"/>
            </a:pPr>
            <a:r>
              <a:rPr lang="en-US" sz="2800" dirty="0">
                <a:solidFill>
                  <a:schemeClr val="bg1"/>
                </a:solidFill>
              </a:rPr>
              <a:t>Utilizes tools like PyCaret and Streamlit for easy data upload, cleaning, preprocessing, and visualization.</a:t>
            </a:r>
          </a:p>
          <a:p>
            <a:pPr marL="1325563" indent="-639763" algn="just">
              <a:buFont typeface="Arial" panose="020B0604020202020204" pitchFamily="34" charset="0"/>
              <a:buChar char="•"/>
            </a:pPr>
            <a:r>
              <a:rPr lang="en-US" sz="2800" dirty="0">
                <a:solidFill>
                  <a:schemeClr val="bg1"/>
                </a:solidFill>
              </a:rPr>
              <a:t>Allows users to run automated machine learning and download trained models for deployment.</a:t>
            </a:r>
          </a:p>
          <a:p>
            <a:pPr marL="685800" algn="just"/>
            <a:endParaRPr lang="en-US" sz="2800" dirty="0">
              <a:solidFill>
                <a:schemeClr val="bg1"/>
              </a:solidFill>
            </a:endParaRPr>
          </a:p>
          <a:p>
            <a:r>
              <a:rPr lang="en-US" sz="3200" b="1" dirty="0">
                <a:solidFill>
                  <a:schemeClr val="bg1"/>
                </a:solidFill>
              </a:rPr>
              <a:t>Project Scope:</a:t>
            </a:r>
          </a:p>
          <a:p>
            <a:pPr marL="1257300" indent="-571500" algn="just">
              <a:buFont typeface="Arial" panose="020B0604020202020204" pitchFamily="34" charset="0"/>
              <a:buChar char="•"/>
            </a:pPr>
            <a:r>
              <a:rPr lang="en-US" sz="2800" dirty="0">
                <a:solidFill>
                  <a:schemeClr val="bg1"/>
                </a:solidFill>
              </a:rPr>
              <a:t>Develop an end-to-end platform to automate data profiling and model comparison.</a:t>
            </a:r>
          </a:p>
          <a:p>
            <a:pPr marL="1257300" indent="-571500" algn="just">
              <a:buFont typeface="Arial" panose="020B0604020202020204" pitchFamily="34" charset="0"/>
              <a:buChar char="•"/>
            </a:pPr>
            <a:r>
              <a:rPr lang="en-US" sz="2800" dirty="0">
                <a:solidFill>
                  <a:schemeClr val="bg1"/>
                </a:solidFill>
              </a:rPr>
              <a:t>Evaluate performance metrics based on dataset characteristics.</a:t>
            </a:r>
          </a:p>
          <a:p>
            <a:pPr marL="1257300" indent="-571500" algn="just">
              <a:buFont typeface="Arial" panose="020B0604020202020204" pitchFamily="34" charset="0"/>
              <a:buChar char="•"/>
            </a:pPr>
            <a:r>
              <a:rPr lang="en-US" sz="2800" dirty="0">
                <a:solidFill>
                  <a:schemeClr val="bg1"/>
                </a:solidFill>
              </a:rPr>
              <a:t>Generate detailed reports with comparison results.</a:t>
            </a:r>
          </a:p>
          <a:p>
            <a:pPr marL="1257300" indent="-571500" algn="just">
              <a:buFont typeface="Arial" panose="020B0604020202020204" pitchFamily="34" charset="0"/>
              <a:buChar char="•"/>
            </a:pPr>
            <a:r>
              <a:rPr lang="en-US" sz="2800" dirty="0">
                <a:solidFill>
                  <a:schemeClr val="bg1"/>
                </a:solidFill>
              </a:rPr>
              <a:t>Provide easy integration of trained models into various applications.</a:t>
            </a:r>
          </a:p>
          <a:p>
            <a:pPr marL="685800" algn="just"/>
            <a:endParaRPr lang="en-US" sz="2800" dirty="0">
              <a:solidFill>
                <a:schemeClr val="bg1"/>
              </a:solidFill>
            </a:endParaRPr>
          </a:p>
          <a:p>
            <a:r>
              <a:rPr lang="en-US" sz="3200" b="1" dirty="0">
                <a:solidFill>
                  <a:schemeClr val="bg1"/>
                </a:solidFill>
              </a:rPr>
              <a:t>System Features:</a:t>
            </a:r>
          </a:p>
          <a:p>
            <a:pPr marL="1211263" indent="-525463">
              <a:buFont typeface="Arial" panose="020B0604020202020204" pitchFamily="34" charset="0"/>
              <a:buChar char="•"/>
            </a:pPr>
            <a:r>
              <a:rPr lang="en-US" sz="2800" dirty="0">
                <a:solidFill>
                  <a:schemeClr val="bg1"/>
                </a:solidFill>
              </a:rPr>
              <a:t>Automated data profiling and exploratory data analysis.</a:t>
            </a:r>
          </a:p>
          <a:p>
            <a:pPr marL="1211263" indent="-525463">
              <a:buFont typeface="Arial" panose="020B0604020202020204" pitchFamily="34" charset="0"/>
              <a:buChar char="•"/>
            </a:pPr>
            <a:r>
              <a:rPr lang="en-US" sz="2800" dirty="0">
                <a:solidFill>
                  <a:schemeClr val="bg1"/>
                </a:solidFill>
              </a:rPr>
              <a:t>Machine learning model comparison with performance metrics evaluation.</a:t>
            </a:r>
          </a:p>
          <a:p>
            <a:pPr marL="1211263" indent="-525463">
              <a:buFont typeface="Arial" panose="020B0604020202020204" pitchFamily="34" charset="0"/>
              <a:buChar char="•"/>
            </a:pPr>
            <a:r>
              <a:rPr lang="en-US" sz="2800" dirty="0">
                <a:solidFill>
                  <a:schemeClr val="bg1"/>
                </a:solidFill>
              </a:rPr>
              <a:t>Automated training, selection, and saving of the best models.</a:t>
            </a:r>
          </a:p>
          <a:p>
            <a:pPr marL="1211263" indent="-525463">
              <a:buFont typeface="Arial" panose="020B0604020202020204" pitchFamily="34" charset="0"/>
              <a:buChar char="•"/>
            </a:pPr>
            <a:r>
              <a:rPr lang="en-US" sz="2800" dirty="0">
                <a:solidFill>
                  <a:schemeClr val="bg1"/>
                </a:solidFill>
              </a:rPr>
              <a:t>Basic visualization using Matplotlib and Seaborn.</a:t>
            </a:r>
          </a:p>
          <a:p>
            <a:pPr marL="1211263" indent="-525463">
              <a:buFont typeface="Arial" panose="020B0604020202020204" pitchFamily="34" charset="0"/>
              <a:buChar char="•"/>
            </a:pPr>
            <a:r>
              <a:rPr lang="en-US" sz="2800" dirty="0">
                <a:solidFill>
                  <a:schemeClr val="bg1"/>
                </a:solidFill>
              </a:rPr>
              <a:t>Exporting of processed data and model results for further use.</a:t>
            </a:r>
            <a:endParaRPr lang="en-US" dirty="0">
              <a:solidFill>
                <a:schemeClr val="bg1"/>
              </a:solidFill>
            </a:endParaRPr>
          </a:p>
        </p:txBody>
      </p:sp>
    </p:spTree>
    <p:extLst>
      <p:ext uri="{BB962C8B-B14F-4D97-AF65-F5344CB8AC3E}">
        <p14:creationId xmlns:p14="http://schemas.microsoft.com/office/powerpoint/2010/main" val="40704284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b="1" dirty="0"/>
          </a:p>
          <a:p>
            <a:endParaRPr lang="en-US" b="1" dirty="0"/>
          </a:p>
          <a:p>
            <a:endParaRPr lang="en-US" b="1" dirty="0"/>
          </a:p>
          <a:p>
            <a:endParaRPr lang="en-US" b="1" dirty="0"/>
          </a:p>
          <a:p>
            <a:endParaRPr lang="en-US" b="1" dirty="0"/>
          </a:p>
        </p:txBody>
      </p:sp>
      <p:grpSp>
        <p:nvGrpSpPr>
          <p:cNvPr id="8" name="Group 8"/>
          <p:cNvGrpSpPr/>
          <p:nvPr/>
        </p:nvGrpSpPr>
        <p:grpSpPr>
          <a:xfrm>
            <a:off x="9901894" y="-404148"/>
            <a:ext cx="8386106" cy="12028873"/>
            <a:chOff x="0" y="0"/>
            <a:chExt cx="2208686" cy="3168098"/>
          </a:xfrm>
        </p:grpSpPr>
        <p:sp>
          <p:nvSpPr>
            <p:cNvPr id="9" name="Freeform 9"/>
            <p:cNvSpPr/>
            <p:nvPr/>
          </p:nvSpPr>
          <p:spPr>
            <a:xfrm>
              <a:off x="0" y="0"/>
              <a:ext cx="2208686" cy="3168098"/>
            </a:xfrm>
            <a:custGeom>
              <a:avLst/>
              <a:gdLst/>
              <a:ahLst/>
              <a:cxnLst/>
              <a:rect l="l" t="t" r="r" b="b"/>
              <a:pathLst>
                <a:path w="2208686" h="3168098">
                  <a:moveTo>
                    <a:pt x="0" y="0"/>
                  </a:moveTo>
                  <a:lnTo>
                    <a:pt x="2208686" y="0"/>
                  </a:lnTo>
                  <a:lnTo>
                    <a:pt x="2208686" y="3168098"/>
                  </a:lnTo>
                  <a:lnTo>
                    <a:pt x="0" y="3168098"/>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dirty="0"/>
            </a:p>
          </p:txBody>
        </p:sp>
        <p:sp>
          <p:nvSpPr>
            <p:cNvPr id="10" name="TextBox 10"/>
            <p:cNvSpPr txBox="1"/>
            <p:nvPr/>
          </p:nvSpPr>
          <p:spPr>
            <a:xfrm>
              <a:off x="0" y="-38100"/>
              <a:ext cx="2208686" cy="3206198"/>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13</a:t>
            </a:r>
          </a:p>
        </p:txBody>
      </p:sp>
      <p:sp>
        <p:nvSpPr>
          <p:cNvPr id="33" name="TextBox 33"/>
          <p:cNvSpPr txBox="1"/>
          <p:nvPr/>
        </p:nvSpPr>
        <p:spPr>
          <a:xfrm>
            <a:off x="4796168" y="495300"/>
            <a:ext cx="9298779" cy="980910"/>
          </a:xfrm>
          <a:prstGeom prst="rect">
            <a:avLst/>
          </a:prstGeom>
        </p:spPr>
        <p:txBody>
          <a:bodyPr wrap="square" lIns="0" tIns="0" rIns="0" bIns="0" rtlCol="0" anchor="t">
            <a:spAutoFit/>
          </a:bodyPr>
          <a:lstStyle/>
          <a:p>
            <a:pPr algn="ctr">
              <a:lnSpc>
                <a:spcPts val="7441"/>
              </a:lnSpc>
            </a:pPr>
            <a:r>
              <a:rPr lang="en-US" sz="8001" dirty="0">
                <a:solidFill>
                  <a:srgbClr val="FFFFFF"/>
                </a:solidFill>
                <a:latin typeface="Anton"/>
                <a:ea typeface="Anton"/>
                <a:cs typeface="Anton"/>
                <a:sym typeface="Anton"/>
              </a:rPr>
              <a:t>Business Model</a:t>
            </a:r>
          </a:p>
        </p:txBody>
      </p:sp>
      <p:graphicFrame>
        <p:nvGraphicFramePr>
          <p:cNvPr id="3" name="Table 2">
            <a:extLst>
              <a:ext uri="{FF2B5EF4-FFF2-40B4-BE49-F238E27FC236}">
                <a16:creationId xmlns:a16="http://schemas.microsoft.com/office/drawing/2014/main" id="{2F716371-12F3-BA99-B1EB-4787C5209175}"/>
              </a:ext>
            </a:extLst>
          </p:cNvPr>
          <p:cNvGraphicFramePr>
            <a:graphicFrameLocks noGrp="1"/>
          </p:cNvGraphicFramePr>
          <p:nvPr>
            <p:extLst>
              <p:ext uri="{D42A27DB-BD31-4B8C-83A1-F6EECF244321}">
                <p14:modId xmlns:p14="http://schemas.microsoft.com/office/powerpoint/2010/main" val="130653952"/>
              </p:ext>
            </p:extLst>
          </p:nvPr>
        </p:nvGraphicFramePr>
        <p:xfrm>
          <a:off x="2499376" y="2025019"/>
          <a:ext cx="14846896" cy="7582390"/>
        </p:xfrm>
        <a:graphic>
          <a:graphicData uri="http://schemas.openxmlformats.org/drawingml/2006/table">
            <a:tbl>
              <a:tblPr firstRow="1" bandRow="1">
                <a:tableStyleId>{5C22544A-7EE6-4342-B048-85BDC9FD1C3A}</a:tableStyleId>
              </a:tblPr>
              <a:tblGrid>
                <a:gridCol w="7254224">
                  <a:extLst>
                    <a:ext uri="{9D8B030D-6E8A-4147-A177-3AD203B41FA5}">
                      <a16:colId xmlns:a16="http://schemas.microsoft.com/office/drawing/2014/main" val="1360417600"/>
                    </a:ext>
                  </a:extLst>
                </a:gridCol>
                <a:gridCol w="7592672">
                  <a:extLst>
                    <a:ext uri="{9D8B030D-6E8A-4147-A177-3AD203B41FA5}">
                      <a16:colId xmlns:a16="http://schemas.microsoft.com/office/drawing/2014/main" val="884837092"/>
                    </a:ext>
                  </a:extLst>
                </a:gridCol>
              </a:tblGrid>
              <a:tr h="7582390">
                <a:tc>
                  <a:txBody>
                    <a:bodyPr/>
                    <a:lstStyle/>
                    <a:p>
                      <a:endParaRPr lang="en-US" sz="2400" b="1" dirty="0">
                        <a:solidFill>
                          <a:schemeClr val="bg1"/>
                        </a:solidFill>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Target Audience:</a:t>
                      </a:r>
                      <a:endParaRPr lang="en-US"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SMEs</a:t>
                      </a: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Educational Institutions</a:t>
                      </a: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Government Agencies</a:t>
                      </a:r>
                    </a:p>
                    <a:p>
                      <a:endParaRPr lang="en-US" sz="24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Pricing Strategy:</a:t>
                      </a:r>
                      <a:endParaRPr lang="en-US" sz="2800" dirty="0">
                        <a:latin typeface="Times New Roman" panose="02020603050405020304" pitchFamily="18" charset="0"/>
                        <a:cs typeface="Times New Roman" panose="02020603050405020304" pitchFamily="18" charset="0"/>
                      </a:endParaRPr>
                    </a:p>
                    <a:p>
                      <a:r>
                        <a:rPr lang="en-US" sz="2400" b="0" dirty="0">
                          <a:latin typeface="Times New Roman" panose="02020603050405020304" pitchFamily="18" charset="0"/>
                          <a:cs typeface="Times New Roman" panose="02020603050405020304" pitchFamily="18" charset="0"/>
                        </a:rPr>
                        <a:t>Premium Model</a:t>
                      </a:r>
                    </a:p>
                    <a:p>
                      <a:endParaRPr lang="en-US" sz="2400" b="0" dirty="0">
                        <a:latin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pPr>
                      <a:r>
                        <a:rPr lang="en-US" sz="2400" b="0" dirty="0">
                          <a:latin typeface="Times New Roman" panose="02020603050405020304" pitchFamily="18" charset="0"/>
                          <a:cs typeface="Times New Roman" panose="02020603050405020304" pitchFamily="18" charset="0"/>
                        </a:rPr>
                        <a:t>Free Tier: Basic features</a:t>
                      </a:r>
                    </a:p>
                    <a:p>
                      <a:pPr marL="800100" lvl="1" indent="-342900">
                        <a:buFont typeface="Arial" panose="020B0604020202020204" pitchFamily="34" charset="0"/>
                        <a:buChar char="•"/>
                      </a:pPr>
                      <a:r>
                        <a:rPr lang="en-US" sz="2400" b="0" dirty="0">
                          <a:latin typeface="Times New Roman" panose="02020603050405020304" pitchFamily="18" charset="0"/>
                          <a:cs typeface="Times New Roman" panose="02020603050405020304" pitchFamily="18" charset="0"/>
                        </a:rPr>
                        <a:t>Single User: $20/month</a:t>
                      </a:r>
                    </a:p>
                    <a:p>
                      <a:pPr marL="800100" lvl="1" indent="-342900">
                        <a:buFont typeface="Arial" panose="020B0604020202020204" pitchFamily="34" charset="0"/>
                        <a:buChar char="•"/>
                      </a:pPr>
                      <a:r>
                        <a:rPr lang="en-US" sz="2400" b="0" dirty="0">
                          <a:latin typeface="Times New Roman" panose="02020603050405020304" pitchFamily="18" charset="0"/>
                          <a:cs typeface="Times New Roman" panose="02020603050405020304" pitchFamily="18" charset="0"/>
                        </a:rPr>
                        <a:t>Enterprise Packages: $100/month</a:t>
                      </a:r>
                    </a:p>
                    <a:p>
                      <a:pPr lvl="1"/>
                      <a:endParaRPr lang="en-US" sz="24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Revenue Streams:</a:t>
                      </a:r>
                      <a:endParaRPr lang="en-US" sz="28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Subscriptions</a:t>
                      </a: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Consulting Services</a:t>
                      </a: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Partnerships</a:t>
                      </a:r>
                    </a:p>
                    <a:p>
                      <a:pPr marL="342900" indent="-3429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Advertisements (Free Tier)</a:t>
                      </a:r>
                    </a:p>
                    <a:p>
                      <a:endParaRPr lang="en-US"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2400" b="1" dirty="0">
                        <a:solidFill>
                          <a:schemeClr val="bg1"/>
                        </a:solidFill>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Cost Structure:</a:t>
                      </a:r>
                      <a:endParaRPr lang="en-US" sz="2800" dirty="0">
                        <a:latin typeface="Times New Roman" panose="02020603050405020304" pitchFamily="18" charset="0"/>
                        <a:cs typeface="Times New Roman" panose="02020603050405020304" pitchFamily="18" charset="0"/>
                      </a:endParaRP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Development &amp; Maintenance</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Customer Support</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Marketing &amp; Sales</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Operational Costs</a:t>
                      </a:r>
                    </a:p>
                    <a:p>
                      <a:endParaRPr lang="en-US" sz="24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Marketing Strategy:</a:t>
                      </a:r>
                      <a:endParaRPr lang="en-US" sz="2800" dirty="0">
                        <a:latin typeface="Times New Roman" panose="02020603050405020304" pitchFamily="18" charset="0"/>
                        <a:cs typeface="Times New Roman" panose="02020603050405020304" pitchFamily="18" charset="0"/>
                      </a:endParaRP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Social Media Campaigns</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Educational Webinars</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Local Partnerships</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Referral Programs</a:t>
                      </a:r>
                    </a:p>
                    <a:p>
                      <a:endParaRPr lang="en-US" sz="24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Value Proposition:</a:t>
                      </a:r>
                      <a:endParaRPr lang="en-US" sz="2800" dirty="0">
                        <a:latin typeface="Times New Roman" panose="02020603050405020304" pitchFamily="18" charset="0"/>
                        <a:cs typeface="Times New Roman" panose="02020603050405020304" pitchFamily="18" charset="0"/>
                      </a:endParaRP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Affordable advanced data analysis</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User-Friendly platform</a:t>
                      </a:r>
                    </a:p>
                    <a:p>
                      <a:pPr marL="914400" indent="-457200">
                        <a:buFont typeface="Wingdings" panose="05000000000000000000" pitchFamily="2" charset="2"/>
                        <a:buChar char="§"/>
                      </a:pPr>
                      <a:r>
                        <a:rPr lang="en-US" sz="2400" b="0" dirty="0">
                          <a:latin typeface="Times New Roman" panose="02020603050405020304" pitchFamily="18" charset="0"/>
                          <a:cs typeface="Times New Roman" panose="02020603050405020304" pitchFamily="18" charset="0"/>
                        </a:rPr>
                        <a:t>Localized Support for the market</a:t>
                      </a:r>
                    </a:p>
                    <a:p>
                      <a:endParaRPr lang="en-US"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47861538"/>
                  </a:ext>
                </a:extLst>
              </a:tr>
            </a:tbl>
          </a:graphicData>
        </a:graphic>
      </p:graphicFrame>
    </p:spTree>
    <p:extLst>
      <p:ext uri="{BB962C8B-B14F-4D97-AF65-F5344CB8AC3E}">
        <p14:creationId xmlns:p14="http://schemas.microsoft.com/office/powerpoint/2010/main" val="2938419750"/>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grpSp>
        <p:nvGrpSpPr>
          <p:cNvPr id="8" name="Group 8"/>
          <p:cNvGrpSpPr/>
          <p:nvPr/>
        </p:nvGrpSpPr>
        <p:grpSpPr>
          <a:xfrm>
            <a:off x="605460" y="9029768"/>
            <a:ext cx="742179" cy="742179"/>
            <a:chOff x="0" y="0"/>
            <a:chExt cx="195471" cy="195471"/>
          </a:xfrm>
        </p:grpSpPr>
        <p:sp>
          <p:nvSpPr>
            <p:cNvPr id="9" name="Freeform 9"/>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0" name="TextBox 10"/>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12" name="TextBox 1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15</a:t>
            </a:r>
          </a:p>
        </p:txBody>
      </p:sp>
      <p:sp>
        <p:nvSpPr>
          <p:cNvPr id="13" name="TextBox 13"/>
          <p:cNvSpPr txBox="1"/>
          <p:nvPr/>
        </p:nvSpPr>
        <p:spPr>
          <a:xfrm>
            <a:off x="7771826" y="3757007"/>
            <a:ext cx="10198392" cy="5909310"/>
          </a:xfrm>
          <a:prstGeom prst="rect">
            <a:avLst/>
          </a:prstGeom>
        </p:spPr>
        <p:txBody>
          <a:bodyPr wrap="square" lIns="0" tIns="0" rIns="0" bIns="0" rtlCol="0" anchor="t">
            <a:spAutoFit/>
          </a:bodyPr>
          <a:lstStyle/>
          <a:p>
            <a:r>
              <a:rPr lang="en-US" sz="2400" kern="100" dirty="0">
                <a:solidFill>
                  <a:schemeClr val="bg1"/>
                </a:solidFill>
                <a:latin typeface="Poppins Medium" panose="020B0604020202020204" charset="0"/>
                <a:ea typeface="Times New Roman" panose="02020603050405020304" pitchFamily="18" charset="0"/>
                <a:cs typeface="Poppins Medium" panose="020B0604020202020204" charset="0"/>
              </a:rPr>
              <a:t>The motivation behind this project lies in the growing need for effective data analysis and model selection in a data-rich environment. By simplifying these processes and making them more accessible, the project seeks to empower users to make informed decisions and maximize the potential of their datasets. The goal is to democratize machine learning and enable broader adoption across various industries and applications.</a:t>
            </a:r>
          </a:p>
          <a:p>
            <a:endParaRPr lang="en-US" sz="2400" kern="100" dirty="0">
              <a:solidFill>
                <a:schemeClr val="bg1"/>
              </a:solidFill>
              <a:latin typeface="Poppins Medium" panose="020B0604020202020204" charset="0"/>
              <a:ea typeface="Times New Roman" panose="02020603050405020304" pitchFamily="18" charset="0"/>
              <a:cs typeface="Poppins Medium" panose="020B0604020202020204" charset="0"/>
            </a:endParaRPr>
          </a:p>
          <a:p>
            <a:r>
              <a:rPr lang="en-US" sz="2400" dirty="0">
                <a:solidFill>
                  <a:schemeClr val="bg1"/>
                </a:solidFill>
                <a:latin typeface="Poppins Medium" panose="020B0604020202020204" charset="0"/>
                <a:ea typeface="Cambria" panose="02040503050406030204" pitchFamily="18" charset="0"/>
                <a:cs typeface="Poppins Medium" panose="020B0604020202020204" charset="0"/>
              </a:rPr>
              <a:t>The project encompasses the development of an automated system that conducts comprehensive data profiling using advanced techniques. It will analyze datasets, compare multiple machine learning models, evaluate their performance metrics, and generate detailed reports outlining the comparison results. Additionally, the system will provide users with the option to download the trained model in a deployable format for seamless integration into various applications</a:t>
            </a:r>
            <a:endParaRPr lang="en-US" sz="2000" dirty="0">
              <a:solidFill>
                <a:srgbClr val="FFFFFF"/>
              </a:solidFill>
              <a:latin typeface="Poppins Medium"/>
              <a:ea typeface="Poppins Medium"/>
              <a:cs typeface="Poppins Medium"/>
              <a:sym typeface="Poppins Medium"/>
            </a:endParaRPr>
          </a:p>
        </p:txBody>
      </p:sp>
      <p:grpSp>
        <p:nvGrpSpPr>
          <p:cNvPr id="14" name="Group 14"/>
          <p:cNvGrpSpPr/>
          <p:nvPr/>
        </p:nvGrpSpPr>
        <p:grpSpPr>
          <a:xfrm>
            <a:off x="8726395" y="1181100"/>
            <a:ext cx="10466891" cy="2940889"/>
            <a:chOff x="0" y="0"/>
            <a:chExt cx="2756712" cy="774555"/>
          </a:xfrm>
        </p:grpSpPr>
        <p:sp>
          <p:nvSpPr>
            <p:cNvPr id="15" name="Freeform 15"/>
            <p:cNvSpPr/>
            <p:nvPr/>
          </p:nvSpPr>
          <p:spPr>
            <a:xfrm>
              <a:off x="0" y="0"/>
              <a:ext cx="2756712" cy="774555"/>
            </a:xfrm>
            <a:custGeom>
              <a:avLst/>
              <a:gdLst/>
              <a:ahLst/>
              <a:cxnLst/>
              <a:rect l="l" t="t" r="r" b="b"/>
              <a:pathLst>
                <a:path w="2756712" h="774555">
                  <a:moveTo>
                    <a:pt x="0" y="0"/>
                  </a:moveTo>
                  <a:lnTo>
                    <a:pt x="2756712" y="0"/>
                  </a:lnTo>
                  <a:lnTo>
                    <a:pt x="2756712" y="774555"/>
                  </a:lnTo>
                  <a:lnTo>
                    <a:pt x="0" y="774555"/>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a:p>
          </p:txBody>
        </p:sp>
        <p:sp>
          <p:nvSpPr>
            <p:cNvPr id="16" name="TextBox 16"/>
            <p:cNvSpPr txBox="1"/>
            <p:nvPr/>
          </p:nvSpPr>
          <p:spPr>
            <a:xfrm>
              <a:off x="0" y="-38100"/>
              <a:ext cx="2756712" cy="812655"/>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9661153" y="2081031"/>
            <a:ext cx="7882339" cy="1205458"/>
          </a:xfrm>
          <a:prstGeom prst="rect">
            <a:avLst/>
          </a:prstGeom>
        </p:spPr>
        <p:txBody>
          <a:bodyPr lIns="0" tIns="0" rIns="0" bIns="0" rtlCol="0" anchor="t">
            <a:spAutoFit/>
          </a:bodyPr>
          <a:lstStyle/>
          <a:p>
            <a:pPr algn="l">
              <a:lnSpc>
                <a:spcPts val="9360"/>
              </a:lnSpc>
            </a:pPr>
            <a:r>
              <a:rPr lang="en-US" sz="8000" dirty="0">
                <a:solidFill>
                  <a:srgbClr val="FFFFFF"/>
                </a:solidFill>
                <a:latin typeface="Anton"/>
                <a:ea typeface="Anton"/>
                <a:cs typeface="Anton"/>
                <a:sym typeface="Anton"/>
              </a:rPr>
              <a:t>Future Scope</a:t>
            </a:r>
          </a:p>
        </p:txBody>
      </p:sp>
      <p:grpSp>
        <p:nvGrpSpPr>
          <p:cNvPr id="18" name="Group 18"/>
          <p:cNvGrpSpPr>
            <a:grpSpLocks noChangeAspect="1"/>
          </p:cNvGrpSpPr>
          <p:nvPr/>
        </p:nvGrpSpPr>
        <p:grpSpPr>
          <a:xfrm>
            <a:off x="2242868" y="1430288"/>
            <a:ext cx="5264334" cy="5264334"/>
            <a:chOff x="0" y="0"/>
            <a:chExt cx="14840029" cy="14840029"/>
          </a:xfrm>
        </p:grpSpPr>
        <p:sp>
          <p:nvSpPr>
            <p:cNvPr id="19" name="Freeform 19"/>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txBody>
            <a:bodyPr/>
            <a:lstStyle/>
            <a:p>
              <a:endParaRPr lang="en-US"/>
            </a:p>
          </p:txBody>
        </p:sp>
        <p:sp>
          <p:nvSpPr>
            <p:cNvPr id="20" name="Freeform 20"/>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txBody>
            <a:bodyPr/>
            <a:lstStyle/>
            <a:p>
              <a:endParaRPr lang="en-US"/>
            </a:p>
          </p:txBody>
        </p:sp>
        <p:sp>
          <p:nvSpPr>
            <p:cNvPr id="21" name="Freeform 21"/>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24712" r="-24712"/>
              </a:stretch>
            </a:blipFill>
          </p:spPr>
          <p:txBody>
            <a:bodyPr/>
            <a:lstStyle/>
            <a:p>
              <a:endParaRPr lang="en-US"/>
            </a:p>
          </p:txBody>
        </p:sp>
      </p:grpSp>
      <p:grpSp>
        <p:nvGrpSpPr>
          <p:cNvPr id="22" name="Group 22"/>
          <p:cNvGrpSpPr>
            <a:grpSpLocks noChangeAspect="1"/>
          </p:cNvGrpSpPr>
          <p:nvPr/>
        </p:nvGrpSpPr>
        <p:grpSpPr>
          <a:xfrm>
            <a:off x="408386" y="4266491"/>
            <a:ext cx="3668962" cy="3668962"/>
            <a:chOff x="0" y="0"/>
            <a:chExt cx="14840029" cy="14840029"/>
          </a:xfrm>
        </p:grpSpPr>
        <p:sp>
          <p:nvSpPr>
            <p:cNvPr id="23" name="Freeform 23"/>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txBody>
            <a:bodyPr/>
            <a:lstStyle/>
            <a:p>
              <a:endParaRPr lang="en-US"/>
            </a:p>
          </p:txBody>
        </p:sp>
        <p:sp>
          <p:nvSpPr>
            <p:cNvPr id="24" name="Freeform 24"/>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txBody>
            <a:bodyPr/>
            <a:lstStyle/>
            <a:p>
              <a:endParaRPr lang="en-US"/>
            </a:p>
          </p:txBody>
        </p:sp>
        <p:sp>
          <p:nvSpPr>
            <p:cNvPr id="25" name="Freeform 25"/>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r="-24712"/>
              </a:stretch>
            </a:blipFill>
          </p:spPr>
          <p:txBody>
            <a:bodyP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1250">
        <p:pull/>
      </p:transition>
    </mc:Choice>
    <mc:Fallback>
      <p:transition spd="slow">
        <p:pull/>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grpSp>
        <p:nvGrpSpPr>
          <p:cNvPr id="7" name="Group 7"/>
          <p:cNvGrpSpPr/>
          <p:nvPr/>
        </p:nvGrpSpPr>
        <p:grpSpPr>
          <a:xfrm>
            <a:off x="605460" y="9029768"/>
            <a:ext cx="742179" cy="742179"/>
            <a:chOff x="0" y="0"/>
            <a:chExt cx="195471" cy="195471"/>
          </a:xfrm>
        </p:grpSpPr>
        <p:sp>
          <p:nvSpPr>
            <p:cNvPr id="8" name="Freeform 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9" name="TextBox 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20" name="TextBox 20"/>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16</a:t>
            </a:r>
          </a:p>
        </p:txBody>
      </p:sp>
      <p:sp>
        <p:nvSpPr>
          <p:cNvPr id="21" name="TextBox 21"/>
          <p:cNvSpPr txBox="1"/>
          <p:nvPr/>
        </p:nvSpPr>
        <p:spPr>
          <a:xfrm>
            <a:off x="5867400" y="1919888"/>
            <a:ext cx="7004662" cy="1007795"/>
          </a:xfrm>
          <a:prstGeom prst="rect">
            <a:avLst/>
          </a:prstGeom>
        </p:spPr>
        <p:txBody>
          <a:bodyPr lIns="0" tIns="0" rIns="0" bIns="0" rtlCol="0" anchor="t">
            <a:spAutoFit/>
          </a:bodyPr>
          <a:lstStyle/>
          <a:p>
            <a:pPr algn="ctr">
              <a:lnSpc>
                <a:spcPts val="7441"/>
              </a:lnSpc>
            </a:pPr>
            <a:r>
              <a:rPr lang="en-US" sz="8001" dirty="0">
                <a:solidFill>
                  <a:srgbClr val="FFFFFF"/>
                </a:solidFill>
                <a:latin typeface="Anton"/>
                <a:ea typeface="Anton"/>
                <a:cs typeface="Anton"/>
                <a:sym typeface="Anton"/>
              </a:rPr>
              <a:t>Conclusion</a:t>
            </a:r>
          </a:p>
        </p:txBody>
      </p:sp>
      <p:sp>
        <p:nvSpPr>
          <p:cNvPr id="34" name="TextBox 13"/>
          <p:cNvSpPr txBox="1"/>
          <p:nvPr/>
        </p:nvSpPr>
        <p:spPr>
          <a:xfrm>
            <a:off x="605460" y="3757007"/>
            <a:ext cx="17046887" cy="3939540"/>
          </a:xfrm>
          <a:prstGeom prst="rect">
            <a:avLst/>
          </a:prstGeom>
        </p:spPr>
        <p:txBody>
          <a:bodyPr wrap="square" lIns="0" tIns="0" rIns="0" bIns="0" rtlCol="0" anchor="t">
            <a:spAutoFit/>
          </a:bodyPr>
          <a:lstStyle/>
          <a:p>
            <a:r>
              <a:rPr lang="en-US" sz="3200" kern="100" dirty="0">
                <a:solidFill>
                  <a:schemeClr val="bg1"/>
                </a:solidFill>
                <a:latin typeface="Poppins Medium" panose="020B0604020202020204" charset="0"/>
                <a:ea typeface="Times New Roman" panose="02020603050405020304" pitchFamily="18" charset="0"/>
                <a:cs typeface="Poppins Medium" panose="020B0604020202020204" charset="0"/>
              </a:rPr>
              <a:t>The significance of automating data profiling, EDA, and machine learning model’s selection is to address the challenges faced by organizations and individuals in leveraging data for insights. While existing tools and frameworks offer partial solutions, there is a need for an integrated platform that simplifies these processes, making machine learning accessible to a broader audience. Data Pulse aims to fill this gap by providing an end-to-end solution that automates data profiling, compares multiple machine learning models, and facilitates easy deployment, thus empowering users to harness the full potential of their data</a:t>
            </a:r>
          </a:p>
        </p:txBody>
      </p:sp>
    </p:spTree>
    <p:extLst>
      <p:ext uri="{BB962C8B-B14F-4D97-AF65-F5344CB8AC3E}">
        <p14:creationId xmlns:p14="http://schemas.microsoft.com/office/powerpoint/2010/main" val="2319456422"/>
      </p:ext>
    </p:extLst>
  </p:cSld>
  <p:clrMapOvr>
    <a:masterClrMapping/>
  </p:clrMapOvr>
  <p:transition spd="slow">
    <p:wheel spokes="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a:p>
        </p:txBody>
      </p:sp>
      <p:grpSp>
        <p:nvGrpSpPr>
          <p:cNvPr id="7" name="Group 7"/>
          <p:cNvGrpSpPr/>
          <p:nvPr/>
        </p:nvGrpSpPr>
        <p:grpSpPr>
          <a:xfrm>
            <a:off x="605460" y="9029768"/>
            <a:ext cx="742179" cy="742179"/>
            <a:chOff x="0" y="0"/>
            <a:chExt cx="195471" cy="195471"/>
          </a:xfrm>
        </p:grpSpPr>
        <p:sp>
          <p:nvSpPr>
            <p:cNvPr id="8" name="Freeform 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9" name="TextBox 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15" name="TextBox 15"/>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17</a:t>
            </a:r>
          </a:p>
        </p:txBody>
      </p:sp>
      <p:sp>
        <p:nvSpPr>
          <p:cNvPr id="16" name="TextBox 16"/>
          <p:cNvSpPr txBox="1"/>
          <p:nvPr/>
        </p:nvSpPr>
        <p:spPr>
          <a:xfrm>
            <a:off x="3695700" y="3771900"/>
            <a:ext cx="10896600" cy="948145"/>
          </a:xfrm>
          <a:prstGeom prst="rect">
            <a:avLst/>
          </a:prstGeom>
        </p:spPr>
        <p:txBody>
          <a:bodyPr wrap="square" lIns="0" tIns="0" rIns="0" bIns="0" rtlCol="0" anchor="t">
            <a:spAutoFit/>
          </a:bodyPr>
          <a:lstStyle/>
          <a:p>
            <a:pPr algn="ctr">
              <a:lnSpc>
                <a:spcPts val="6510"/>
              </a:lnSpc>
            </a:pPr>
            <a:r>
              <a:rPr lang="en-US" sz="9600" dirty="0">
                <a:solidFill>
                  <a:srgbClr val="FFFFFF"/>
                </a:solidFill>
                <a:latin typeface="Anton"/>
                <a:ea typeface="Anton"/>
                <a:cs typeface="Anton"/>
                <a:sym typeface="Anton"/>
              </a:rPr>
              <a:t>THANK YOU</a:t>
            </a:r>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grpSp>
        <p:nvGrpSpPr>
          <p:cNvPr id="7" name="Group 7"/>
          <p:cNvGrpSpPr/>
          <p:nvPr/>
        </p:nvGrpSpPr>
        <p:grpSpPr>
          <a:xfrm>
            <a:off x="605460" y="9029768"/>
            <a:ext cx="742179" cy="742179"/>
            <a:chOff x="0" y="0"/>
            <a:chExt cx="195471" cy="195471"/>
          </a:xfrm>
        </p:grpSpPr>
        <p:sp>
          <p:nvSpPr>
            <p:cNvPr id="8" name="Freeform 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9" name="TextBox 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1315055" y="6349893"/>
            <a:ext cx="8748831" cy="2597989"/>
            <a:chOff x="0" y="0"/>
            <a:chExt cx="2304219" cy="684244"/>
          </a:xfrm>
        </p:grpSpPr>
        <p:sp>
          <p:nvSpPr>
            <p:cNvPr id="14" name="Freeform 14"/>
            <p:cNvSpPr/>
            <p:nvPr/>
          </p:nvSpPr>
          <p:spPr>
            <a:xfrm>
              <a:off x="0" y="0"/>
              <a:ext cx="2304219" cy="684244"/>
            </a:xfrm>
            <a:custGeom>
              <a:avLst/>
              <a:gdLst/>
              <a:ahLst/>
              <a:cxnLst/>
              <a:rect l="l" t="t" r="r" b="b"/>
              <a:pathLst>
                <a:path w="2304219" h="684244">
                  <a:moveTo>
                    <a:pt x="0" y="0"/>
                  </a:moveTo>
                  <a:lnTo>
                    <a:pt x="2304219" y="0"/>
                  </a:lnTo>
                  <a:lnTo>
                    <a:pt x="2304219" y="684244"/>
                  </a:lnTo>
                  <a:lnTo>
                    <a:pt x="0" y="684244"/>
                  </a:lnTo>
                  <a:close/>
                </a:path>
              </a:pathLst>
            </a:custGeom>
            <a:gradFill rotWithShape="1">
              <a:gsLst>
                <a:gs pos="0">
                  <a:srgbClr val="000000">
                    <a:alpha val="41000"/>
                  </a:srgbClr>
                </a:gs>
                <a:gs pos="50000">
                  <a:srgbClr val="0F2949">
                    <a:alpha val="0"/>
                  </a:srgbClr>
                </a:gs>
                <a:gs pos="100000">
                  <a:srgbClr val="328DFF">
                    <a:alpha val="0"/>
                  </a:srgbClr>
                </a:gs>
              </a:gsLst>
              <a:lin ang="0"/>
            </a:gradFill>
          </p:spPr>
          <p:txBody>
            <a:bodyPr/>
            <a:lstStyle/>
            <a:p>
              <a:endParaRPr lang="en-US"/>
            </a:p>
          </p:txBody>
        </p:sp>
        <p:sp>
          <p:nvSpPr>
            <p:cNvPr id="15" name="TextBox 15"/>
            <p:cNvSpPr txBox="1"/>
            <p:nvPr/>
          </p:nvSpPr>
          <p:spPr>
            <a:xfrm>
              <a:off x="0" y="-38100"/>
              <a:ext cx="2304219" cy="722344"/>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941728" y="3016043"/>
            <a:ext cx="16476670" cy="3422857"/>
            <a:chOff x="0" y="-126938"/>
            <a:chExt cx="1995760" cy="901493"/>
          </a:xfrm>
        </p:grpSpPr>
        <p:sp>
          <p:nvSpPr>
            <p:cNvPr id="17" name="Freeform 17"/>
            <p:cNvSpPr/>
            <p:nvPr/>
          </p:nvSpPr>
          <p:spPr>
            <a:xfrm>
              <a:off x="4218" y="-126938"/>
              <a:ext cx="1991542" cy="774555"/>
            </a:xfrm>
            <a:custGeom>
              <a:avLst/>
              <a:gdLst/>
              <a:ahLst/>
              <a:cxnLst/>
              <a:rect l="l" t="t" r="r" b="b"/>
              <a:pathLst>
                <a:path w="1991542" h="774555">
                  <a:moveTo>
                    <a:pt x="0" y="0"/>
                  </a:moveTo>
                  <a:lnTo>
                    <a:pt x="1991542" y="0"/>
                  </a:lnTo>
                  <a:lnTo>
                    <a:pt x="1991542" y="774555"/>
                  </a:lnTo>
                  <a:lnTo>
                    <a:pt x="0" y="774555"/>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a:p>
          </p:txBody>
        </p:sp>
        <p:sp>
          <p:nvSpPr>
            <p:cNvPr id="18" name="TextBox 18"/>
            <p:cNvSpPr txBox="1"/>
            <p:nvPr/>
          </p:nvSpPr>
          <p:spPr>
            <a:xfrm>
              <a:off x="0" y="-38100"/>
              <a:ext cx="1991542" cy="812655"/>
            </a:xfrm>
            <a:prstGeom prst="rect">
              <a:avLst/>
            </a:prstGeom>
          </p:spPr>
          <p:txBody>
            <a:bodyPr lIns="50800" tIns="50800" rIns="50800" bIns="50800" rtlCol="0" anchor="ctr"/>
            <a:lstStyle/>
            <a:p>
              <a:pPr algn="ctr">
                <a:lnSpc>
                  <a:spcPts val="2659"/>
                </a:lnSpc>
                <a:spcBef>
                  <a:spcPct val="0"/>
                </a:spcBef>
              </a:pPr>
              <a:endParaRPr/>
            </a:p>
          </p:txBody>
        </p:sp>
      </p:grpSp>
      <p:sp>
        <p:nvSpPr>
          <p:cNvPr id="25" name="TextBox 25"/>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02</a:t>
            </a:r>
          </a:p>
        </p:txBody>
      </p:sp>
      <p:sp>
        <p:nvSpPr>
          <p:cNvPr id="28" name="TextBox 28"/>
          <p:cNvSpPr txBox="1"/>
          <p:nvPr/>
        </p:nvSpPr>
        <p:spPr>
          <a:xfrm>
            <a:off x="2593603" y="6946111"/>
            <a:ext cx="6915150" cy="718145"/>
          </a:xfrm>
          <a:prstGeom prst="rect">
            <a:avLst/>
          </a:prstGeom>
        </p:spPr>
        <p:txBody>
          <a:bodyPr lIns="0" tIns="0" rIns="0" bIns="0" rtlCol="0" anchor="t">
            <a:spAutoFit/>
          </a:bodyPr>
          <a:lstStyle/>
          <a:p>
            <a:pPr>
              <a:lnSpc>
                <a:spcPts val="2759"/>
              </a:lnSpc>
              <a:spcBef>
                <a:spcPct val="0"/>
              </a:spcBef>
            </a:pPr>
            <a:endParaRPr lang="en-US" sz="2000" dirty="0"/>
          </a:p>
          <a:p>
            <a:pPr algn="l">
              <a:lnSpc>
                <a:spcPts val="2759"/>
              </a:lnSpc>
              <a:spcBef>
                <a:spcPct val="0"/>
              </a:spcBef>
            </a:pPr>
            <a:endParaRPr lang="en-US" sz="1970" dirty="0">
              <a:solidFill>
                <a:srgbClr val="FFFFFF"/>
              </a:solidFill>
              <a:latin typeface="Poppins Medium"/>
              <a:ea typeface="Poppins Medium"/>
              <a:cs typeface="Poppins Medium"/>
              <a:sym typeface="Poppins Medium"/>
            </a:endParaRPr>
          </a:p>
        </p:txBody>
      </p:sp>
      <p:grpSp>
        <p:nvGrpSpPr>
          <p:cNvPr id="30" name="Group 30"/>
          <p:cNvGrpSpPr/>
          <p:nvPr/>
        </p:nvGrpSpPr>
        <p:grpSpPr>
          <a:xfrm>
            <a:off x="2058862" y="6831587"/>
            <a:ext cx="345440" cy="345440"/>
            <a:chOff x="0" y="0"/>
            <a:chExt cx="90980" cy="90980"/>
          </a:xfrm>
        </p:grpSpPr>
        <p:sp>
          <p:nvSpPr>
            <p:cNvPr id="31" name="Freeform 31"/>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txBody>
            <a:bodyPr/>
            <a:lstStyle/>
            <a:p>
              <a:endParaRPr lang="en-US"/>
            </a:p>
          </p:txBody>
        </p:sp>
        <p:sp>
          <p:nvSpPr>
            <p:cNvPr id="32" name="TextBox 32"/>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33" name="TextBox 33"/>
          <p:cNvSpPr txBox="1"/>
          <p:nvPr/>
        </p:nvSpPr>
        <p:spPr>
          <a:xfrm>
            <a:off x="2690315" y="6731205"/>
            <a:ext cx="2800350" cy="512961"/>
          </a:xfrm>
          <a:prstGeom prst="rect">
            <a:avLst/>
          </a:prstGeom>
        </p:spPr>
        <p:txBody>
          <a:bodyPr lIns="0" tIns="0" rIns="0" bIns="0" rtlCol="0" anchor="t">
            <a:spAutoFit/>
          </a:bodyPr>
          <a:lstStyle/>
          <a:p>
            <a:pPr algn="l">
              <a:lnSpc>
                <a:spcPts val="4019"/>
              </a:lnSpc>
              <a:spcBef>
                <a:spcPct val="0"/>
              </a:spcBef>
            </a:pPr>
            <a:r>
              <a:rPr lang="en-US" sz="2870" dirty="0">
                <a:solidFill>
                  <a:srgbClr val="FFFFFF"/>
                </a:solidFill>
                <a:latin typeface="Poppins Medium"/>
                <a:ea typeface="Poppins Medium"/>
                <a:cs typeface="Poppins Medium"/>
                <a:sym typeface="Poppins Medium"/>
              </a:rPr>
              <a:t>Supervised By</a:t>
            </a:r>
          </a:p>
        </p:txBody>
      </p:sp>
      <p:sp>
        <p:nvSpPr>
          <p:cNvPr id="35" name="TextBox 23"/>
          <p:cNvSpPr txBox="1"/>
          <p:nvPr/>
        </p:nvSpPr>
        <p:spPr>
          <a:xfrm>
            <a:off x="185032" y="3174875"/>
            <a:ext cx="18186630" cy="2492990"/>
          </a:xfrm>
          <a:prstGeom prst="rect">
            <a:avLst/>
          </a:prstGeom>
        </p:spPr>
        <p:txBody>
          <a:bodyPr wrap="square" lIns="0" tIns="0" rIns="0" bIns="0" rtlCol="0" anchor="t">
            <a:spAutoFit/>
          </a:bodyPr>
          <a:lstStyle/>
          <a:p>
            <a:pPr algn="ctr">
              <a:spcBef>
                <a:spcPct val="0"/>
              </a:spcBef>
            </a:pPr>
            <a:r>
              <a:rPr lang="en-US" sz="5400" dirty="0">
                <a:solidFill>
                  <a:srgbClr val="FFFFFF"/>
                </a:solidFill>
                <a:latin typeface="Anton"/>
                <a:ea typeface="Anton"/>
                <a:cs typeface="Anton"/>
                <a:sym typeface="Anton"/>
              </a:rPr>
              <a:t>Project-50</a:t>
            </a:r>
            <a:br>
              <a:rPr lang="en-US" sz="5400" dirty="0">
                <a:solidFill>
                  <a:srgbClr val="FFFFFF"/>
                </a:solidFill>
                <a:latin typeface="Anton"/>
                <a:ea typeface="Anton"/>
                <a:cs typeface="Anton"/>
                <a:sym typeface="Anton"/>
              </a:rPr>
            </a:br>
            <a:r>
              <a:rPr lang="en-US" sz="5400" dirty="0">
                <a:solidFill>
                  <a:srgbClr val="FFFFFF"/>
                </a:solidFill>
                <a:latin typeface="Anton"/>
                <a:ea typeface="Anton"/>
                <a:cs typeface="Anton"/>
                <a:sym typeface="Anton"/>
              </a:rPr>
              <a:t>DATA PULSE</a:t>
            </a:r>
            <a:br>
              <a:rPr lang="en-US" sz="5400" dirty="0">
                <a:solidFill>
                  <a:srgbClr val="FFFFFF"/>
                </a:solidFill>
                <a:latin typeface="Anton"/>
                <a:ea typeface="Anton"/>
                <a:cs typeface="Anton"/>
                <a:sym typeface="Anton"/>
              </a:rPr>
            </a:br>
            <a:r>
              <a:rPr lang="en-US" sz="5400" dirty="0">
                <a:solidFill>
                  <a:srgbClr val="FFFFFF"/>
                </a:solidFill>
                <a:latin typeface="Anton"/>
                <a:ea typeface="Anton"/>
                <a:cs typeface="Anton"/>
                <a:sym typeface="Anton"/>
              </a:rPr>
              <a:t>(Empower Insights Through Innovation)</a:t>
            </a:r>
          </a:p>
        </p:txBody>
      </p:sp>
      <p:sp>
        <p:nvSpPr>
          <p:cNvPr id="36" name="TextBox 35"/>
          <p:cNvSpPr txBox="1"/>
          <p:nvPr/>
        </p:nvSpPr>
        <p:spPr>
          <a:xfrm>
            <a:off x="1953099" y="7493338"/>
            <a:ext cx="184731" cy="646331"/>
          </a:xfrm>
          <a:prstGeom prst="rect">
            <a:avLst/>
          </a:prstGeom>
          <a:noFill/>
        </p:spPr>
        <p:txBody>
          <a:bodyPr wrap="none" rtlCol="0">
            <a:spAutoFit/>
          </a:bodyPr>
          <a:lstStyle/>
          <a:p>
            <a:endParaRPr lang="en-US" dirty="0"/>
          </a:p>
          <a:p>
            <a:endParaRPr lang="en-US" dirty="0"/>
          </a:p>
        </p:txBody>
      </p:sp>
      <p:sp>
        <p:nvSpPr>
          <p:cNvPr id="37" name="TextBox 36"/>
          <p:cNvSpPr txBox="1"/>
          <p:nvPr/>
        </p:nvSpPr>
        <p:spPr>
          <a:xfrm>
            <a:off x="2170320" y="7518943"/>
            <a:ext cx="5242277" cy="954107"/>
          </a:xfrm>
          <a:prstGeom prst="rect">
            <a:avLst/>
          </a:prstGeom>
          <a:noFill/>
        </p:spPr>
        <p:txBody>
          <a:bodyPr wrap="square" rtlCol="0">
            <a:spAutoFit/>
          </a:bodyPr>
          <a:lstStyle/>
          <a:p>
            <a:r>
              <a:rPr lang="en-US" sz="2800" dirty="0">
                <a:solidFill>
                  <a:schemeClr val="bg1"/>
                </a:solidFill>
              </a:rPr>
              <a:t>Mr. Sarfaraz Ahmed Sattar </a:t>
            </a:r>
            <a:r>
              <a:rPr lang="en-US" sz="2800" dirty="0" err="1">
                <a:solidFill>
                  <a:schemeClr val="bg1"/>
                </a:solidFill>
              </a:rPr>
              <a:t>Natha</a:t>
            </a:r>
            <a:endParaRPr lang="en-US" sz="2800" dirty="0">
              <a:solidFill>
                <a:schemeClr val="bg1"/>
              </a:solidFill>
            </a:endParaRPr>
          </a:p>
          <a:p>
            <a:r>
              <a:rPr lang="en-US" sz="2800" dirty="0">
                <a:solidFill>
                  <a:schemeClr val="bg1"/>
                </a:solidFill>
              </a:rPr>
              <a:t>Associate Professor</a:t>
            </a:r>
          </a:p>
        </p:txBody>
      </p:sp>
      <p:pic>
        <p:nvPicPr>
          <p:cNvPr id="5" name="Picture 4" descr="A logo with a black background&#10;&#10;Description automatically generated">
            <a:extLst>
              <a:ext uri="{FF2B5EF4-FFF2-40B4-BE49-F238E27FC236}">
                <a16:creationId xmlns:a16="http://schemas.microsoft.com/office/drawing/2014/main" id="{CF446ADC-F12A-9683-4929-DEA29EABBC0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63800" y="230775"/>
            <a:ext cx="2743200" cy="2659912"/>
          </a:xfrm>
          <a:prstGeom prst="rect">
            <a:avLst/>
          </a:prstGeom>
        </p:spPr>
      </p:pic>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a:p>
        </p:txBody>
      </p:sp>
      <p:grpSp>
        <p:nvGrpSpPr>
          <p:cNvPr id="7" name="Group 7"/>
          <p:cNvGrpSpPr/>
          <p:nvPr/>
        </p:nvGrpSpPr>
        <p:grpSpPr>
          <a:xfrm>
            <a:off x="605460" y="9278121"/>
            <a:ext cx="742179" cy="742179"/>
            <a:chOff x="0" y="0"/>
            <a:chExt cx="195471" cy="195471"/>
          </a:xfrm>
        </p:grpSpPr>
        <p:sp>
          <p:nvSpPr>
            <p:cNvPr id="8" name="Freeform 8"/>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9" name="TextBox 9"/>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20" name="TextBox 20"/>
          <p:cNvSpPr txBox="1"/>
          <p:nvPr/>
        </p:nvSpPr>
        <p:spPr>
          <a:xfrm>
            <a:off x="941728" y="9518791"/>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03</a:t>
            </a:r>
          </a:p>
        </p:txBody>
      </p:sp>
      <p:sp>
        <p:nvSpPr>
          <p:cNvPr id="21" name="TextBox 21"/>
          <p:cNvSpPr txBox="1"/>
          <p:nvPr/>
        </p:nvSpPr>
        <p:spPr>
          <a:xfrm>
            <a:off x="1600200" y="647700"/>
            <a:ext cx="15428226" cy="983232"/>
          </a:xfrm>
          <a:prstGeom prst="rect">
            <a:avLst/>
          </a:prstGeom>
        </p:spPr>
        <p:txBody>
          <a:bodyPr wrap="square" lIns="0" tIns="0" rIns="0" bIns="0" rtlCol="0" anchor="t">
            <a:spAutoFit/>
          </a:bodyPr>
          <a:lstStyle/>
          <a:p>
            <a:pPr algn="ctr">
              <a:lnSpc>
                <a:spcPts val="7441"/>
              </a:lnSpc>
            </a:pPr>
            <a:r>
              <a:rPr lang="en-US" sz="8001" dirty="0">
                <a:solidFill>
                  <a:srgbClr val="FFFFFF"/>
                </a:solidFill>
                <a:latin typeface="Anton"/>
                <a:ea typeface="Anton"/>
                <a:cs typeface="Anton"/>
                <a:sym typeface="Anton"/>
              </a:rPr>
              <a:t>Team Members and Work Distribution</a:t>
            </a:r>
          </a:p>
        </p:txBody>
      </p:sp>
      <p:sp>
        <p:nvSpPr>
          <p:cNvPr id="31" name="TextBox 30"/>
          <p:cNvSpPr txBox="1"/>
          <p:nvPr/>
        </p:nvSpPr>
        <p:spPr>
          <a:xfrm>
            <a:off x="218607" y="7365317"/>
            <a:ext cx="6867994" cy="2246769"/>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cs typeface="Times New Roman" panose="02020603050405020304" pitchFamily="18" charset="0"/>
              </a:rPr>
              <a:t>Abdul </a:t>
            </a:r>
            <a:r>
              <a:rPr lang="en-US" sz="2800" dirty="0" err="1">
                <a:solidFill>
                  <a:schemeClr val="bg1"/>
                </a:solidFill>
                <a:latin typeface="Times New Roman" panose="02020603050405020304" pitchFamily="18" charset="0"/>
                <a:cs typeface="Times New Roman" panose="02020603050405020304" pitchFamily="18" charset="0"/>
              </a:rPr>
              <a:t>Moiz</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Chishti</a:t>
            </a:r>
            <a:endParaRPr lang="en-US" sz="2800" dirty="0">
              <a:solidFill>
                <a:schemeClr val="bg1"/>
              </a:solidFill>
              <a:latin typeface="Times New Roman" panose="02020603050405020304" pitchFamily="18" charset="0"/>
              <a:cs typeface="Times New Roman" panose="02020603050405020304" pitchFamily="18" charset="0"/>
            </a:endParaRPr>
          </a:p>
          <a:p>
            <a:pPr algn="ctr"/>
            <a:r>
              <a:rPr lang="en-US" sz="2800" dirty="0">
                <a:solidFill>
                  <a:schemeClr val="bg1"/>
                </a:solidFill>
                <a:latin typeface="Times New Roman" panose="02020603050405020304" pitchFamily="18" charset="0"/>
                <a:cs typeface="Times New Roman" panose="02020603050405020304" pitchFamily="18" charset="0"/>
              </a:rPr>
              <a:t>BSE-2020F-022 </a:t>
            </a:r>
            <a:r>
              <a:rPr lang="en-US" sz="2800" b="1" dirty="0">
                <a:solidFill>
                  <a:schemeClr val="bg1"/>
                </a:solidFill>
                <a:latin typeface="Times New Roman" panose="02020603050405020304" pitchFamily="18" charset="0"/>
                <a:cs typeface="Times New Roman" panose="02020603050405020304" pitchFamily="18" charset="0"/>
              </a:rPr>
              <a:t>(GL)</a:t>
            </a:r>
          </a:p>
          <a:p>
            <a:pPr algn="ctr"/>
            <a:r>
              <a:rPr lang="en-US" sz="2800" dirty="0" err="1">
                <a:solidFill>
                  <a:schemeClr val="bg1"/>
                </a:solidFill>
              </a:rPr>
              <a:t>Documenting,Development</a:t>
            </a:r>
            <a:r>
              <a:rPr lang="en-US" sz="2800" dirty="0">
                <a:solidFill>
                  <a:schemeClr val="bg1"/>
                </a:solidFill>
              </a:rPr>
              <a:t> of  </a:t>
            </a:r>
          </a:p>
          <a:p>
            <a:pPr algn="ctr"/>
            <a:r>
              <a:rPr lang="en-US" sz="2800" dirty="0">
                <a:solidFill>
                  <a:schemeClr val="bg1"/>
                </a:solidFill>
              </a:rPr>
              <a:t>Model Comparison module</a:t>
            </a:r>
            <a:r>
              <a:rPr lang="en-US" sz="2400" dirty="0">
                <a:solidFill>
                  <a:schemeClr val="bg1"/>
                </a:solidFill>
              </a:rPr>
              <a:t> </a:t>
            </a:r>
            <a:endParaRPr lang="en-US" sz="3200" dirty="0">
              <a:solidFill>
                <a:schemeClr val="bg1"/>
              </a:solidFill>
              <a:latin typeface="Times New Roman" panose="02020603050405020304" pitchFamily="18" charset="0"/>
              <a:cs typeface="Times New Roman" panose="02020603050405020304" pitchFamily="18" charset="0"/>
            </a:endParaRPr>
          </a:p>
          <a:p>
            <a:endParaRPr lang="en-US" sz="2800" dirty="0">
              <a:solidFill>
                <a:schemeClr val="bg1"/>
              </a:solidFill>
            </a:endParaRPr>
          </a:p>
        </p:txBody>
      </p:sp>
      <p:sp>
        <p:nvSpPr>
          <p:cNvPr id="32" name="TextBox 31"/>
          <p:cNvSpPr txBox="1"/>
          <p:nvPr/>
        </p:nvSpPr>
        <p:spPr>
          <a:xfrm>
            <a:off x="7305208" y="7332305"/>
            <a:ext cx="4748544" cy="1815882"/>
          </a:xfrm>
          <a:prstGeom prst="rect">
            <a:avLst/>
          </a:prstGeom>
          <a:noFill/>
        </p:spPr>
        <p:txBody>
          <a:bodyPr wrap="none" rtlCol="0">
            <a:spAutoFit/>
          </a:bodyPr>
          <a:lstStyle/>
          <a:p>
            <a:pPr algn="ctr"/>
            <a:r>
              <a:rPr lang="en-US" sz="2800" dirty="0">
                <a:solidFill>
                  <a:schemeClr val="bg1"/>
                </a:solidFill>
                <a:latin typeface="Times New Roman" panose="02020603050405020304" pitchFamily="18" charset="0"/>
                <a:cs typeface="Times New Roman" panose="02020603050405020304" pitchFamily="18" charset="0"/>
              </a:rPr>
              <a:t>Syed Abdul </a:t>
            </a:r>
            <a:r>
              <a:rPr lang="en-US" sz="2800" dirty="0" err="1">
                <a:solidFill>
                  <a:schemeClr val="bg1"/>
                </a:solidFill>
                <a:latin typeface="Times New Roman" panose="02020603050405020304" pitchFamily="18" charset="0"/>
                <a:cs typeface="Times New Roman" panose="02020603050405020304" pitchFamily="18" charset="0"/>
              </a:rPr>
              <a:t>Aleem</a:t>
            </a:r>
            <a:endParaRPr lang="en-US" sz="2800" dirty="0">
              <a:solidFill>
                <a:schemeClr val="bg1"/>
              </a:solidFill>
              <a:latin typeface="Times New Roman" panose="02020603050405020304" pitchFamily="18" charset="0"/>
              <a:cs typeface="Times New Roman" panose="02020603050405020304" pitchFamily="18" charset="0"/>
            </a:endParaRPr>
          </a:p>
          <a:p>
            <a:pPr algn="ctr"/>
            <a:r>
              <a:rPr lang="en-US" sz="2800" dirty="0">
                <a:solidFill>
                  <a:schemeClr val="bg1"/>
                </a:solidFill>
                <a:latin typeface="Times New Roman" panose="02020603050405020304" pitchFamily="18" charset="0"/>
                <a:cs typeface="Times New Roman" panose="02020603050405020304" pitchFamily="18" charset="0"/>
              </a:rPr>
              <a:t>BSE-2020F-042</a:t>
            </a:r>
          </a:p>
          <a:p>
            <a:pPr algn="ctr"/>
            <a:r>
              <a:rPr lang="en-US" sz="2800" dirty="0">
                <a:solidFill>
                  <a:schemeClr val="bg1"/>
                </a:solidFill>
              </a:rPr>
              <a:t>Documenting, Development of </a:t>
            </a:r>
          </a:p>
          <a:p>
            <a:pPr algn="ctr"/>
            <a:r>
              <a:rPr lang="en-US" sz="2800" dirty="0">
                <a:solidFill>
                  <a:schemeClr val="bg1"/>
                </a:solidFill>
              </a:rPr>
              <a:t>reports Generation Module</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3" name="TextBox 32"/>
          <p:cNvSpPr txBox="1"/>
          <p:nvPr/>
        </p:nvSpPr>
        <p:spPr>
          <a:xfrm>
            <a:off x="13154326" y="7221558"/>
            <a:ext cx="4761368" cy="2246769"/>
          </a:xfrm>
          <a:prstGeom prst="rect">
            <a:avLst/>
          </a:prstGeom>
          <a:noFill/>
        </p:spPr>
        <p:txBody>
          <a:bodyPr wrap="none" rtlCol="0">
            <a:spAutoFit/>
          </a:bodyPr>
          <a:lstStyle/>
          <a:p>
            <a:pPr algn="ctr"/>
            <a:r>
              <a:rPr lang="en-US" sz="2800" dirty="0" err="1">
                <a:solidFill>
                  <a:schemeClr val="bg1"/>
                </a:solidFill>
                <a:latin typeface="Times New Roman" panose="02020603050405020304" pitchFamily="18" charset="0"/>
                <a:cs typeface="Times New Roman" panose="02020603050405020304" pitchFamily="18" charset="0"/>
              </a:rPr>
              <a:t>Shaheer</a:t>
            </a:r>
            <a:r>
              <a:rPr lang="en-US" sz="2800" dirty="0">
                <a:solidFill>
                  <a:schemeClr val="bg1"/>
                </a:solidFill>
                <a:latin typeface="Times New Roman" panose="02020603050405020304" pitchFamily="18" charset="0"/>
                <a:cs typeface="Times New Roman" panose="02020603050405020304" pitchFamily="18" charset="0"/>
              </a:rPr>
              <a:t> Khan Qureshi</a:t>
            </a:r>
          </a:p>
          <a:p>
            <a:pPr algn="ctr"/>
            <a:r>
              <a:rPr lang="en-US" sz="2800" dirty="0">
                <a:solidFill>
                  <a:schemeClr val="bg1"/>
                </a:solidFill>
                <a:latin typeface="Times New Roman" panose="02020603050405020304" pitchFamily="18" charset="0"/>
                <a:cs typeface="Times New Roman" panose="02020603050405020304" pitchFamily="18" charset="0"/>
              </a:rPr>
              <a:t>BSE-2020F-003</a:t>
            </a:r>
          </a:p>
          <a:p>
            <a:pPr algn="ctr"/>
            <a:r>
              <a:rPr lang="en-US" sz="2800" dirty="0">
                <a:solidFill>
                  <a:schemeClr val="bg1"/>
                </a:solidFill>
              </a:rPr>
              <a:t>Documenting, Research, </a:t>
            </a:r>
          </a:p>
          <a:p>
            <a:pPr algn="ctr"/>
            <a:r>
              <a:rPr lang="en-US" sz="2800" dirty="0">
                <a:solidFill>
                  <a:schemeClr val="bg1"/>
                </a:solidFill>
              </a:rPr>
              <a:t>and development </a:t>
            </a:r>
          </a:p>
          <a:p>
            <a:pPr algn="ctr"/>
            <a:r>
              <a:rPr lang="en-US" sz="2800" dirty="0">
                <a:solidFill>
                  <a:schemeClr val="bg1"/>
                </a:solidFill>
              </a:rPr>
              <a:t>of models Comparison Reports </a:t>
            </a: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35" name="Picture 34" descr="A person in a striped shirt&#10;&#10;Description automatically generated">
            <a:extLst>
              <a:ext uri="{FF2B5EF4-FFF2-40B4-BE49-F238E27FC236}">
                <a16:creationId xmlns:a16="http://schemas.microsoft.com/office/drawing/2014/main" id="{61FFC89B-9FC2-9B93-4756-A4E1B0D62B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4083" y="3004688"/>
            <a:ext cx="3117042" cy="365850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7" name="Picture 36" descr="A person with his arms crossed&#10;&#10;Description automatically generated">
            <a:extLst>
              <a:ext uri="{FF2B5EF4-FFF2-40B4-BE49-F238E27FC236}">
                <a16:creationId xmlns:a16="http://schemas.microsoft.com/office/drawing/2014/main" id="{2A6BE600-A3B5-2BDB-4425-736A254EB0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1853" y="2748626"/>
            <a:ext cx="3175575" cy="3914563"/>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9" name="Picture 38" descr="A person in a white shirt&#10;&#10;Description automatically generated">
            <a:extLst>
              <a:ext uri="{FF2B5EF4-FFF2-40B4-BE49-F238E27FC236}">
                <a16:creationId xmlns:a16="http://schemas.microsoft.com/office/drawing/2014/main" id="{9E58D23E-2C45-F834-8ADE-B7487D224A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123440" y="2748626"/>
            <a:ext cx="3175574" cy="3873105"/>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grpSp>
        <p:nvGrpSpPr>
          <p:cNvPr id="6" name="Group 6"/>
          <p:cNvGrpSpPr/>
          <p:nvPr/>
        </p:nvGrpSpPr>
        <p:grpSpPr>
          <a:xfrm>
            <a:off x="7620000" y="448848"/>
            <a:ext cx="12514635" cy="1588339"/>
            <a:chOff x="0" y="0"/>
            <a:chExt cx="3296036" cy="418328"/>
          </a:xfrm>
        </p:grpSpPr>
        <p:sp>
          <p:nvSpPr>
            <p:cNvPr id="7" name="Freeform 7"/>
            <p:cNvSpPr/>
            <p:nvPr/>
          </p:nvSpPr>
          <p:spPr>
            <a:xfrm>
              <a:off x="0" y="0"/>
              <a:ext cx="3296036" cy="418328"/>
            </a:xfrm>
            <a:custGeom>
              <a:avLst/>
              <a:gdLst/>
              <a:ahLst/>
              <a:cxnLst/>
              <a:rect l="l" t="t" r="r" b="b"/>
              <a:pathLst>
                <a:path w="3296036" h="418328">
                  <a:moveTo>
                    <a:pt x="0" y="0"/>
                  </a:moveTo>
                  <a:lnTo>
                    <a:pt x="3296036" y="0"/>
                  </a:lnTo>
                  <a:lnTo>
                    <a:pt x="3296036" y="418328"/>
                  </a:lnTo>
                  <a:lnTo>
                    <a:pt x="0" y="418328"/>
                  </a:lnTo>
                  <a:close/>
                </a:path>
              </a:pathLst>
            </a:custGeom>
            <a:gradFill rotWithShape="1">
              <a:gsLst>
                <a:gs pos="0">
                  <a:srgbClr val="000000">
                    <a:alpha val="41000"/>
                  </a:srgbClr>
                </a:gs>
                <a:gs pos="50000">
                  <a:srgbClr val="0F2949">
                    <a:alpha val="0"/>
                  </a:srgbClr>
                </a:gs>
                <a:gs pos="100000">
                  <a:srgbClr val="328DFF">
                    <a:alpha val="0"/>
                  </a:srgbClr>
                </a:gs>
              </a:gsLst>
              <a:lin ang="0"/>
            </a:gradFill>
          </p:spPr>
          <p:txBody>
            <a:bodyPr/>
            <a:lstStyle/>
            <a:p>
              <a:endParaRPr lang="en-US" dirty="0"/>
            </a:p>
          </p:txBody>
        </p:sp>
        <p:sp>
          <p:nvSpPr>
            <p:cNvPr id="8" name="TextBox 8"/>
            <p:cNvSpPr txBox="1"/>
            <p:nvPr/>
          </p:nvSpPr>
          <p:spPr>
            <a:xfrm>
              <a:off x="0" y="-38100"/>
              <a:ext cx="3296036" cy="456428"/>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0" y="3896258"/>
            <a:ext cx="18502431" cy="2826589"/>
            <a:chOff x="0" y="0"/>
            <a:chExt cx="4873068" cy="744451"/>
          </a:xfrm>
        </p:grpSpPr>
        <p:sp>
          <p:nvSpPr>
            <p:cNvPr id="10" name="Freeform 10"/>
            <p:cNvSpPr/>
            <p:nvPr/>
          </p:nvSpPr>
          <p:spPr>
            <a:xfrm>
              <a:off x="0" y="0"/>
              <a:ext cx="4873068" cy="744451"/>
            </a:xfrm>
            <a:custGeom>
              <a:avLst/>
              <a:gdLst/>
              <a:ahLst/>
              <a:cxnLst/>
              <a:rect l="l" t="t" r="r" b="b"/>
              <a:pathLst>
                <a:path w="4873068" h="744451">
                  <a:moveTo>
                    <a:pt x="0" y="0"/>
                  </a:moveTo>
                  <a:lnTo>
                    <a:pt x="4873068" y="0"/>
                  </a:lnTo>
                  <a:lnTo>
                    <a:pt x="4873068" y="744451"/>
                  </a:lnTo>
                  <a:lnTo>
                    <a:pt x="0" y="744451"/>
                  </a:lnTo>
                  <a:close/>
                </a:path>
              </a:pathLst>
            </a:custGeom>
            <a:gradFill rotWithShape="1">
              <a:gsLst>
                <a:gs pos="0">
                  <a:srgbClr val="000000">
                    <a:alpha val="41000"/>
                  </a:srgbClr>
                </a:gs>
                <a:gs pos="50000">
                  <a:srgbClr val="0F2949">
                    <a:alpha val="0"/>
                  </a:srgbClr>
                </a:gs>
                <a:gs pos="100000">
                  <a:srgbClr val="328DFF">
                    <a:alpha val="0"/>
                  </a:srgbClr>
                </a:gs>
              </a:gsLst>
              <a:lin ang="0"/>
            </a:gradFill>
          </p:spPr>
          <p:txBody>
            <a:bodyPr/>
            <a:lstStyle/>
            <a:p>
              <a:endParaRPr lang="en-US"/>
            </a:p>
          </p:txBody>
        </p:sp>
        <p:sp>
          <p:nvSpPr>
            <p:cNvPr id="11" name="TextBox 11"/>
            <p:cNvSpPr txBox="1"/>
            <p:nvPr/>
          </p:nvSpPr>
          <p:spPr>
            <a:xfrm>
              <a:off x="0" y="-38100"/>
              <a:ext cx="4873068" cy="782551"/>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a:grpSpLocks noChangeAspect="1"/>
          </p:cNvGrpSpPr>
          <p:nvPr/>
        </p:nvGrpSpPr>
        <p:grpSpPr>
          <a:xfrm>
            <a:off x="583689" y="2195327"/>
            <a:ext cx="6330714" cy="6330714"/>
            <a:chOff x="0" y="0"/>
            <a:chExt cx="14840029" cy="14840029"/>
          </a:xfrm>
        </p:grpSpPr>
        <p:sp>
          <p:nvSpPr>
            <p:cNvPr id="13" name="Freeform 13"/>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txBody>
            <a:bodyPr/>
            <a:lstStyle/>
            <a:p>
              <a:endParaRPr lang="en-US"/>
            </a:p>
          </p:txBody>
        </p:sp>
        <p:sp>
          <p:nvSpPr>
            <p:cNvPr id="14" name="Freeform 14"/>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txBody>
            <a:bodyPr/>
            <a:lstStyle/>
            <a:p>
              <a:endParaRPr lang="en-US"/>
            </a:p>
          </p:txBody>
        </p:sp>
        <p:sp>
          <p:nvSpPr>
            <p:cNvPr id="15" name="Freeform 15"/>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38492" r="-38492"/>
              </a:stretch>
            </a:blipFill>
          </p:spPr>
          <p:txBody>
            <a:bodyPr/>
            <a:lstStyle/>
            <a:p>
              <a:endParaRPr lang="en-US"/>
            </a:p>
          </p:txBody>
        </p:sp>
      </p:grpSp>
      <p:grpSp>
        <p:nvGrpSpPr>
          <p:cNvPr id="18" name="Group 18"/>
          <p:cNvGrpSpPr/>
          <p:nvPr/>
        </p:nvGrpSpPr>
        <p:grpSpPr>
          <a:xfrm>
            <a:off x="605460" y="9029768"/>
            <a:ext cx="742179" cy="742179"/>
            <a:chOff x="0" y="0"/>
            <a:chExt cx="195471" cy="195471"/>
          </a:xfrm>
        </p:grpSpPr>
        <p:sp>
          <p:nvSpPr>
            <p:cNvPr id="19" name="Freeform 19"/>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20" name="TextBox 20"/>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22" name="TextBox 22"/>
          <p:cNvSpPr txBox="1"/>
          <p:nvPr/>
        </p:nvSpPr>
        <p:spPr>
          <a:xfrm>
            <a:off x="7620001" y="2150790"/>
            <a:ext cx="10116742" cy="8125301"/>
          </a:xfrm>
          <a:prstGeom prst="rect">
            <a:avLst/>
          </a:prstGeom>
        </p:spPr>
        <p:txBody>
          <a:bodyPr wrap="square" lIns="0" tIns="0" rIns="0" bIns="0" rtlCol="0" anchor="t">
            <a:spAutoFit/>
          </a:bodyPr>
          <a:lstStyle/>
          <a:p>
            <a:endParaRPr lang="en-US" sz="2400" dirty="0">
              <a:solidFill>
                <a:schemeClr val="bg1"/>
              </a:solidFill>
            </a:endParaRPr>
          </a:p>
          <a:p>
            <a:pPr marL="742950" lvl="1" indent="-285750">
              <a:buFont typeface="Arial" panose="020B0604020202020204" pitchFamily="34" charset="0"/>
              <a:buChar char="•"/>
            </a:pPr>
            <a:r>
              <a:rPr lang="en-US" sz="2400" dirty="0">
                <a:solidFill>
                  <a:schemeClr val="bg1"/>
                </a:solidFill>
              </a:rPr>
              <a:t>In today's data-driven landscape, organizations and individuals face formidable challenges in efficiently harnessing vast datasets for meaningful insights.</a:t>
            </a:r>
          </a:p>
          <a:p>
            <a:pPr>
              <a:buFont typeface="Arial" panose="020B0604020202020204" pitchFamily="34" charset="0"/>
              <a:buChar char="•"/>
            </a:pPr>
            <a:r>
              <a:rPr lang="en-US" sz="3600" b="1" dirty="0">
                <a:solidFill>
                  <a:schemeClr val="bg1"/>
                </a:solidFill>
              </a:rPr>
              <a:t>Challenges:</a:t>
            </a:r>
            <a:endParaRPr lang="en-US" sz="3600" dirty="0">
              <a:solidFill>
                <a:schemeClr val="bg1"/>
              </a:solidFill>
            </a:endParaRPr>
          </a:p>
          <a:p>
            <a:pPr marL="742950" lvl="1" indent="-285750">
              <a:buFont typeface="Arial" panose="020B0604020202020204" pitchFamily="34" charset="0"/>
              <a:buChar char="•"/>
            </a:pPr>
            <a:r>
              <a:rPr lang="en-US" sz="3600" b="1" dirty="0">
                <a:solidFill>
                  <a:schemeClr val="bg1"/>
                </a:solidFill>
              </a:rPr>
              <a:t>Data Profiling Complexity:</a:t>
            </a:r>
            <a:endParaRPr lang="en-US" sz="3600" dirty="0">
              <a:solidFill>
                <a:schemeClr val="bg1"/>
              </a:solidFill>
            </a:endParaRPr>
          </a:p>
          <a:p>
            <a:pPr marL="1143000" lvl="2" indent="-228600">
              <a:buFont typeface="Arial" panose="020B0604020202020204" pitchFamily="34" charset="0"/>
              <a:buChar char="•"/>
            </a:pPr>
            <a:r>
              <a:rPr lang="en-US" sz="2400" dirty="0">
                <a:solidFill>
                  <a:schemeClr val="bg1"/>
                </a:solidFill>
              </a:rPr>
              <a:t>Understanding intricate datasets is challenging due to their diversity and volume.</a:t>
            </a:r>
          </a:p>
          <a:p>
            <a:pPr marL="1143000" lvl="2" indent="-228600">
              <a:buFont typeface="Arial" panose="020B0604020202020204" pitchFamily="34" charset="0"/>
              <a:buChar char="•"/>
            </a:pPr>
            <a:r>
              <a:rPr lang="en-US" sz="2400" dirty="0">
                <a:solidFill>
                  <a:schemeClr val="bg1"/>
                </a:solidFill>
              </a:rPr>
              <a:t>Automated techniques are essential for comprehensive data exploration and analysis.</a:t>
            </a:r>
          </a:p>
          <a:p>
            <a:pPr marL="742950" lvl="1" indent="-285750">
              <a:buFont typeface="Arial" panose="020B0604020202020204" pitchFamily="34" charset="0"/>
              <a:buChar char="•"/>
            </a:pPr>
            <a:r>
              <a:rPr lang="en-US" sz="3600" b="1" dirty="0">
                <a:solidFill>
                  <a:schemeClr val="bg1"/>
                </a:solidFill>
              </a:rPr>
              <a:t>Model Selection Ambiguity:</a:t>
            </a:r>
            <a:endParaRPr lang="en-US" sz="3600" dirty="0">
              <a:solidFill>
                <a:schemeClr val="bg1"/>
              </a:solidFill>
            </a:endParaRPr>
          </a:p>
          <a:p>
            <a:pPr marL="1143000" lvl="2" indent="-228600">
              <a:buFont typeface="Arial" panose="020B0604020202020204" pitchFamily="34" charset="0"/>
              <a:buChar char="•"/>
            </a:pPr>
            <a:r>
              <a:rPr lang="en-US" sz="2400" dirty="0">
                <a:solidFill>
                  <a:schemeClr val="bg1"/>
                </a:solidFill>
              </a:rPr>
              <a:t>The abundance of machine learning algorithms makes selecting the most suitable model daunting.</a:t>
            </a:r>
          </a:p>
          <a:p>
            <a:pPr marL="1143000" lvl="2" indent="-228600">
              <a:buFont typeface="Arial" panose="020B0604020202020204" pitchFamily="34" charset="0"/>
              <a:buChar char="•"/>
            </a:pPr>
            <a:r>
              <a:rPr lang="en-US" sz="2400" dirty="0">
                <a:solidFill>
                  <a:schemeClr val="bg1"/>
                </a:solidFill>
              </a:rPr>
              <a:t>A systematic approach is required to compare and evaluate multiple models based on unique data characteristics.</a:t>
            </a:r>
          </a:p>
          <a:p>
            <a:pPr marL="742950" lvl="1" indent="-285750">
              <a:buFont typeface="Arial" panose="020B0604020202020204" pitchFamily="34" charset="0"/>
              <a:buChar char="•"/>
            </a:pPr>
            <a:r>
              <a:rPr lang="en-US" sz="3600" b="1" dirty="0">
                <a:solidFill>
                  <a:schemeClr val="bg1"/>
                </a:solidFill>
              </a:rPr>
              <a:t>Lack of Accessibility:</a:t>
            </a:r>
            <a:endParaRPr lang="en-US" sz="3600" dirty="0">
              <a:solidFill>
                <a:schemeClr val="bg1"/>
              </a:solidFill>
            </a:endParaRPr>
          </a:p>
          <a:p>
            <a:pPr marL="1143000" lvl="2" indent="-228600">
              <a:buFont typeface="Arial" panose="020B0604020202020204" pitchFamily="34" charset="0"/>
              <a:buChar char="•"/>
            </a:pPr>
            <a:r>
              <a:rPr lang="en-US" sz="2400" dirty="0">
                <a:solidFill>
                  <a:schemeClr val="bg1"/>
                </a:solidFill>
              </a:rPr>
              <a:t>Obtaining and integrating the trained model into applications should be straightforward.</a:t>
            </a:r>
          </a:p>
          <a:p>
            <a:pPr marL="1143000" lvl="2" indent="-228600">
              <a:buFont typeface="Arial" panose="020B0604020202020204" pitchFamily="34" charset="0"/>
              <a:buChar char="•"/>
            </a:pPr>
            <a:r>
              <a:rPr lang="en-US" sz="2400" dirty="0">
                <a:solidFill>
                  <a:schemeClr val="bg1"/>
                </a:solidFill>
              </a:rPr>
              <a:t>The absence of an accessible means to download the trained model in a deployable format limits practical application.</a:t>
            </a:r>
          </a:p>
        </p:txBody>
      </p:sp>
      <p:sp>
        <p:nvSpPr>
          <p:cNvPr id="23" name="TextBox 23"/>
          <p:cNvSpPr txBox="1"/>
          <p:nvPr/>
        </p:nvSpPr>
        <p:spPr>
          <a:xfrm>
            <a:off x="8534400" y="562451"/>
            <a:ext cx="6798047" cy="1436291"/>
          </a:xfrm>
          <a:prstGeom prst="rect">
            <a:avLst/>
          </a:prstGeom>
        </p:spPr>
        <p:txBody>
          <a:bodyPr wrap="square" lIns="0" tIns="0" rIns="0" bIns="0" rtlCol="0" anchor="t">
            <a:spAutoFit/>
          </a:bodyPr>
          <a:lstStyle/>
          <a:p>
            <a:pPr algn="l">
              <a:lnSpc>
                <a:spcPts val="11200"/>
              </a:lnSpc>
              <a:spcBef>
                <a:spcPct val="0"/>
              </a:spcBef>
            </a:pPr>
            <a:r>
              <a:rPr lang="en-US" sz="6600" dirty="0">
                <a:solidFill>
                  <a:schemeClr val="bg1"/>
                </a:solidFill>
                <a:latin typeface="Anton"/>
                <a:ea typeface="Anton"/>
                <a:cs typeface="Anton"/>
                <a:sym typeface="Anton"/>
              </a:rPr>
              <a:t>Problem Statement</a:t>
            </a:r>
          </a:p>
        </p:txBody>
      </p:sp>
      <p:sp>
        <p:nvSpPr>
          <p:cNvPr id="25" name="TextBox 25"/>
          <p:cNvSpPr txBox="1"/>
          <p:nvPr/>
        </p:nvSpPr>
        <p:spPr>
          <a:xfrm>
            <a:off x="941728" y="9182100"/>
            <a:ext cx="724851" cy="448841"/>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04</a:t>
            </a: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66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a:p>
        </p:txBody>
      </p:sp>
      <p:grpSp>
        <p:nvGrpSpPr>
          <p:cNvPr id="10" name="Group 10"/>
          <p:cNvGrpSpPr/>
          <p:nvPr/>
        </p:nvGrpSpPr>
        <p:grpSpPr>
          <a:xfrm>
            <a:off x="605460" y="9029768"/>
            <a:ext cx="742179" cy="742179"/>
            <a:chOff x="0" y="0"/>
            <a:chExt cx="195471" cy="195471"/>
          </a:xfrm>
        </p:grpSpPr>
        <p:sp>
          <p:nvSpPr>
            <p:cNvPr id="11" name="Freeform 11"/>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2" name="TextBox 12"/>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25" name="TextBox 25"/>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05</a:t>
            </a:r>
          </a:p>
        </p:txBody>
      </p:sp>
      <p:sp>
        <p:nvSpPr>
          <p:cNvPr id="26" name="TextBox 26"/>
          <p:cNvSpPr txBox="1"/>
          <p:nvPr/>
        </p:nvSpPr>
        <p:spPr>
          <a:xfrm>
            <a:off x="1143000" y="733590"/>
            <a:ext cx="8626384" cy="980910"/>
          </a:xfrm>
          <a:prstGeom prst="rect">
            <a:avLst/>
          </a:prstGeom>
        </p:spPr>
        <p:txBody>
          <a:bodyPr wrap="square" lIns="0" tIns="0" rIns="0" bIns="0" rtlCol="0" anchor="t">
            <a:spAutoFit/>
          </a:bodyPr>
          <a:lstStyle/>
          <a:p>
            <a:pPr algn="l">
              <a:lnSpc>
                <a:spcPts val="7441"/>
              </a:lnSpc>
            </a:pPr>
            <a:r>
              <a:rPr lang="en-US" sz="8001" dirty="0">
                <a:solidFill>
                  <a:srgbClr val="FFFFFF"/>
                </a:solidFill>
                <a:latin typeface="Anton"/>
                <a:ea typeface="Anton"/>
                <a:cs typeface="Anton"/>
                <a:sym typeface="Anton"/>
              </a:rPr>
              <a:t>Idea /Solution</a:t>
            </a:r>
          </a:p>
        </p:txBody>
      </p:sp>
      <p:sp>
        <p:nvSpPr>
          <p:cNvPr id="3" name="TextBox 22">
            <a:extLst>
              <a:ext uri="{FF2B5EF4-FFF2-40B4-BE49-F238E27FC236}">
                <a16:creationId xmlns:a16="http://schemas.microsoft.com/office/drawing/2014/main" id="{135ED914-7010-6579-7618-72ABD66D357C}"/>
              </a:ext>
            </a:extLst>
          </p:cNvPr>
          <p:cNvSpPr txBox="1"/>
          <p:nvPr/>
        </p:nvSpPr>
        <p:spPr>
          <a:xfrm>
            <a:off x="228601" y="1540316"/>
            <a:ext cx="17117671" cy="7663636"/>
          </a:xfrm>
          <a:prstGeom prst="rect">
            <a:avLst/>
          </a:prstGeom>
        </p:spPr>
        <p:txBody>
          <a:bodyPr wrap="square" lIns="0" tIns="0" rIns="0" bIns="0" rtlCol="0" anchor="t">
            <a:spAutoFit/>
          </a:bodyPr>
          <a:lstStyle/>
          <a:p>
            <a:endParaRPr 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b="1" i="0" u="none" strike="noStrike" cap="none" normalizeH="0" baseline="0" dirty="0">
                <a:ln>
                  <a:noFill/>
                </a:ln>
                <a:solidFill>
                  <a:schemeClr val="bg1"/>
                </a:solidFill>
                <a:effectLst/>
                <a:latin typeface="Arial" panose="020B0604020202020204" pitchFamily="34" charset="0"/>
              </a:rPr>
              <a:t>Project Objectives:</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Develop an automated system for in-depth data profiling.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Conduct thorough comparisons of multiple machine learning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Enable users to easily download selected and trained models.</a:t>
            </a:r>
          </a:p>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bg1"/>
                </a:solidFill>
                <a:effectLst/>
                <a:latin typeface="Arial" panose="020B0604020202020204" pitchFamily="34" charset="0"/>
              </a:rPr>
              <a:t>Solutions:</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bg1"/>
                </a:solidFill>
                <a:effectLst/>
                <a:latin typeface="Arial" panose="020B0604020202020204" pitchFamily="34" charset="0"/>
              </a:rPr>
              <a:t>Automated Data Profiling:</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Implement techniques to explore and analyze data comprehensively.</a:t>
            </a:r>
          </a:p>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bg1"/>
                </a:solidFill>
                <a:effectLst/>
                <a:latin typeface="Arial" panose="020B0604020202020204" pitchFamily="34" charset="0"/>
              </a:rPr>
              <a:t>Systematic Model Comparison:</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Provide a structured approach to evaluate and compare various machine learning algorithms.</a:t>
            </a:r>
          </a:p>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bg1"/>
                </a:solidFill>
                <a:effectLst/>
                <a:latin typeface="Arial" panose="020B0604020202020204" pitchFamily="34" charset="0"/>
              </a:rPr>
              <a:t>Accessible Model Retrieval:</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Facilitate easy downloading of trained models in deployable formats.</a:t>
            </a:r>
          </a:p>
          <a:p>
            <a:pPr marL="0" marR="0" lvl="0" indent="0" algn="l" defTabSz="914400" rtl="0" eaLnBrk="0" fontAlgn="base" latinLnBrk="0" hangingPunct="0">
              <a:lnSpc>
                <a:spcPct val="100000"/>
              </a:lnSpc>
              <a:spcBef>
                <a:spcPct val="0"/>
              </a:spcBef>
              <a:spcAft>
                <a:spcPct val="0"/>
              </a:spcAft>
              <a:buClrTx/>
              <a:buSzTx/>
              <a:tabLst/>
            </a:pPr>
            <a:r>
              <a:rPr kumimoji="0" lang="en-US" altLang="en-US" sz="3600" b="1" i="0" u="none" strike="noStrike" cap="none" normalizeH="0" baseline="0" dirty="0">
                <a:ln>
                  <a:noFill/>
                </a:ln>
                <a:solidFill>
                  <a:schemeClr val="bg1"/>
                </a:solidFill>
                <a:effectLst/>
                <a:latin typeface="Arial" panose="020B0604020202020204" pitchFamily="34" charset="0"/>
              </a:rPr>
              <a:t>Impact:</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Empower users to derive actionable insights.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Seamlessly integrate machine learning solutions into workflows.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Democratize access to advanced analytics and foster a culture of data literacy across industries.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lvl="2"/>
            <a:endParaRPr lang="en-US" sz="2400" dirty="0">
              <a:solidFill>
                <a:schemeClr val="bg1"/>
              </a:solidFill>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dirty="0"/>
          </a:p>
        </p:txBody>
      </p:sp>
      <p:grpSp>
        <p:nvGrpSpPr>
          <p:cNvPr id="8" name="Group 8"/>
          <p:cNvGrpSpPr/>
          <p:nvPr/>
        </p:nvGrpSpPr>
        <p:grpSpPr>
          <a:xfrm>
            <a:off x="605460" y="9029768"/>
            <a:ext cx="742179" cy="742179"/>
            <a:chOff x="0" y="0"/>
            <a:chExt cx="195471" cy="195471"/>
          </a:xfrm>
        </p:grpSpPr>
        <p:sp>
          <p:nvSpPr>
            <p:cNvPr id="9" name="Freeform 9"/>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0" name="TextBox 10"/>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12" name="TextBox 12"/>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06</a:t>
            </a:r>
          </a:p>
        </p:txBody>
      </p:sp>
      <p:sp>
        <p:nvSpPr>
          <p:cNvPr id="16" name="TextBox 16"/>
          <p:cNvSpPr txBox="1"/>
          <p:nvPr/>
        </p:nvSpPr>
        <p:spPr>
          <a:xfrm>
            <a:off x="583689" y="1037446"/>
            <a:ext cx="6454684" cy="2180084"/>
          </a:xfrm>
          <a:prstGeom prst="rect">
            <a:avLst/>
          </a:prstGeom>
        </p:spPr>
        <p:txBody>
          <a:bodyPr lIns="0" tIns="0" rIns="0" bIns="0" rtlCol="0" anchor="t">
            <a:spAutoFit/>
          </a:bodyPr>
          <a:lstStyle/>
          <a:p>
            <a:pPr algn="l">
              <a:lnSpc>
                <a:spcPts val="8481"/>
              </a:lnSpc>
            </a:pPr>
            <a:r>
              <a:rPr lang="en-US" sz="8001" dirty="0">
                <a:solidFill>
                  <a:srgbClr val="FFFFFF"/>
                </a:solidFill>
                <a:latin typeface="Anton"/>
                <a:ea typeface="Anton"/>
                <a:cs typeface="Anton"/>
                <a:sym typeface="Anton"/>
              </a:rPr>
              <a:t>Scope and Purpose</a:t>
            </a:r>
          </a:p>
        </p:txBody>
      </p:sp>
      <p:grpSp>
        <p:nvGrpSpPr>
          <p:cNvPr id="18" name="Group 18"/>
          <p:cNvGrpSpPr>
            <a:grpSpLocks noChangeAspect="1"/>
          </p:cNvGrpSpPr>
          <p:nvPr/>
        </p:nvGrpSpPr>
        <p:grpSpPr>
          <a:xfrm>
            <a:off x="363801" y="3701159"/>
            <a:ext cx="4557852" cy="4557852"/>
            <a:chOff x="0" y="0"/>
            <a:chExt cx="14840029" cy="14840029"/>
          </a:xfrm>
        </p:grpSpPr>
        <p:sp>
          <p:nvSpPr>
            <p:cNvPr id="19" name="Freeform 19"/>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68F8FF">
                    <a:alpha val="100000"/>
                  </a:srgbClr>
                </a:gs>
                <a:gs pos="100000">
                  <a:srgbClr val="4612B6">
                    <a:alpha val="100000"/>
                  </a:srgbClr>
                </a:gs>
              </a:gsLst>
              <a:lin ang="2700000"/>
            </a:gradFill>
          </p:spPr>
          <p:txBody>
            <a:bodyPr/>
            <a:lstStyle/>
            <a:p>
              <a:endParaRPr lang="en-US"/>
            </a:p>
          </p:txBody>
        </p:sp>
        <p:sp>
          <p:nvSpPr>
            <p:cNvPr id="20" name="Freeform 20"/>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txBody>
            <a:bodyPr/>
            <a:lstStyle/>
            <a:p>
              <a:endParaRPr lang="en-US"/>
            </a:p>
          </p:txBody>
        </p:sp>
        <p:sp>
          <p:nvSpPr>
            <p:cNvPr id="21" name="Freeform 21"/>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24712" r="-24712"/>
              </a:stretch>
            </a:blipFill>
          </p:spPr>
          <p:txBody>
            <a:bodyPr/>
            <a:lstStyle/>
            <a:p>
              <a:endParaRPr lang="en-US"/>
            </a:p>
          </p:txBody>
        </p:sp>
      </p:grpSp>
      <p:grpSp>
        <p:nvGrpSpPr>
          <p:cNvPr id="22" name="Group 22"/>
          <p:cNvGrpSpPr/>
          <p:nvPr/>
        </p:nvGrpSpPr>
        <p:grpSpPr>
          <a:xfrm>
            <a:off x="5913186" y="1005660"/>
            <a:ext cx="345440" cy="345440"/>
            <a:chOff x="0" y="0"/>
            <a:chExt cx="90980" cy="90980"/>
          </a:xfrm>
        </p:grpSpPr>
        <p:sp>
          <p:nvSpPr>
            <p:cNvPr id="23" name="Freeform 23"/>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txBody>
            <a:bodyPr/>
            <a:lstStyle/>
            <a:p>
              <a:endParaRPr lang="en-US" dirty="0"/>
            </a:p>
          </p:txBody>
        </p:sp>
        <p:sp>
          <p:nvSpPr>
            <p:cNvPr id="24" name="TextBox 24"/>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25" name="TextBox 25"/>
          <p:cNvSpPr txBox="1"/>
          <p:nvPr/>
        </p:nvSpPr>
        <p:spPr>
          <a:xfrm>
            <a:off x="6573200" y="1687316"/>
            <a:ext cx="4267200" cy="340029"/>
          </a:xfrm>
          <a:prstGeom prst="rect">
            <a:avLst/>
          </a:prstGeom>
        </p:spPr>
        <p:txBody>
          <a:bodyPr lIns="0" tIns="0" rIns="0" bIns="0" rtlCol="0" anchor="t">
            <a:spAutoFit/>
          </a:bodyPr>
          <a:lstStyle/>
          <a:p>
            <a:pPr algn="l">
              <a:lnSpc>
                <a:spcPts val="2759"/>
              </a:lnSpc>
              <a:spcBef>
                <a:spcPct val="0"/>
              </a:spcBef>
            </a:pPr>
            <a:endParaRPr lang="en-US" sz="1970" dirty="0">
              <a:solidFill>
                <a:srgbClr val="FFFFFF"/>
              </a:solidFill>
              <a:latin typeface="Poppins Medium"/>
              <a:ea typeface="Poppins Medium"/>
              <a:cs typeface="Poppins Medium"/>
              <a:sym typeface="Poppins Medium"/>
            </a:endParaRPr>
          </a:p>
        </p:txBody>
      </p:sp>
      <p:sp>
        <p:nvSpPr>
          <p:cNvPr id="26" name="TextBox 26"/>
          <p:cNvSpPr txBox="1"/>
          <p:nvPr/>
        </p:nvSpPr>
        <p:spPr>
          <a:xfrm>
            <a:off x="6573200" y="921900"/>
            <a:ext cx="1771650" cy="512961"/>
          </a:xfrm>
          <a:prstGeom prst="rect">
            <a:avLst/>
          </a:prstGeom>
        </p:spPr>
        <p:txBody>
          <a:bodyPr lIns="0" tIns="0" rIns="0" bIns="0" rtlCol="0" anchor="t">
            <a:spAutoFit/>
          </a:bodyPr>
          <a:lstStyle/>
          <a:p>
            <a:pPr algn="l">
              <a:lnSpc>
                <a:spcPts val="4019"/>
              </a:lnSpc>
              <a:spcBef>
                <a:spcPct val="0"/>
              </a:spcBef>
            </a:pPr>
            <a:r>
              <a:rPr lang="en-US" sz="2870" dirty="0">
                <a:solidFill>
                  <a:srgbClr val="FFFFFF"/>
                </a:solidFill>
                <a:latin typeface="Poppins Medium"/>
                <a:ea typeface="Poppins Medium"/>
                <a:cs typeface="Poppins Medium"/>
                <a:sym typeface="Poppins Medium"/>
              </a:rPr>
              <a:t>Scope</a:t>
            </a:r>
          </a:p>
        </p:txBody>
      </p:sp>
      <p:grpSp>
        <p:nvGrpSpPr>
          <p:cNvPr id="27" name="Group 27"/>
          <p:cNvGrpSpPr/>
          <p:nvPr/>
        </p:nvGrpSpPr>
        <p:grpSpPr>
          <a:xfrm>
            <a:off x="5913186" y="4620538"/>
            <a:ext cx="345440" cy="345440"/>
            <a:chOff x="0" y="0"/>
            <a:chExt cx="90980" cy="90980"/>
          </a:xfrm>
        </p:grpSpPr>
        <p:sp>
          <p:nvSpPr>
            <p:cNvPr id="28" name="Freeform 28"/>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txBody>
            <a:bodyPr/>
            <a:lstStyle/>
            <a:p>
              <a:endParaRPr lang="en-US"/>
            </a:p>
          </p:txBody>
        </p:sp>
        <p:sp>
          <p:nvSpPr>
            <p:cNvPr id="29" name="TextBox 29"/>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30" name="TextBox 30"/>
          <p:cNvSpPr txBox="1"/>
          <p:nvPr/>
        </p:nvSpPr>
        <p:spPr>
          <a:xfrm>
            <a:off x="6551795" y="5175847"/>
            <a:ext cx="4267200" cy="4421723"/>
          </a:xfrm>
          <a:prstGeom prst="rect">
            <a:avLst/>
          </a:prstGeom>
        </p:spPr>
        <p:txBody>
          <a:bodyPr lIns="0" tIns="0" rIns="0" bIns="0" rtlCol="0" anchor="t">
            <a:spAutoFit/>
          </a:bodyPr>
          <a:lstStyle/>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Empowers Non-Technical Users</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Accelerates the Data Analysis Process</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Enhances Accessibility to Machine Learning</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Provides a Comprehensive Solution</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Supports Continuous Learning and Improvement</a:t>
            </a:r>
          </a:p>
          <a:p>
            <a:pPr algn="l">
              <a:lnSpc>
                <a:spcPts val="2759"/>
              </a:lnSpc>
              <a:spcBef>
                <a:spcPct val="0"/>
              </a:spcBef>
            </a:pPr>
            <a:endParaRPr lang="en-US" sz="2400" dirty="0">
              <a:solidFill>
                <a:srgbClr val="FFFFFF"/>
              </a:solidFill>
              <a:latin typeface="Poppins Medium"/>
              <a:ea typeface="Poppins Medium"/>
              <a:cs typeface="Poppins Medium"/>
              <a:sym typeface="Poppins Medium"/>
            </a:endParaRPr>
          </a:p>
        </p:txBody>
      </p:sp>
      <p:sp>
        <p:nvSpPr>
          <p:cNvPr id="31" name="TextBox 31"/>
          <p:cNvSpPr txBox="1"/>
          <p:nvPr/>
        </p:nvSpPr>
        <p:spPr>
          <a:xfrm>
            <a:off x="6551795" y="4533900"/>
            <a:ext cx="1771650" cy="512961"/>
          </a:xfrm>
          <a:prstGeom prst="rect">
            <a:avLst/>
          </a:prstGeom>
        </p:spPr>
        <p:txBody>
          <a:bodyPr lIns="0" tIns="0" rIns="0" bIns="0" rtlCol="0" anchor="t">
            <a:spAutoFit/>
          </a:bodyPr>
          <a:lstStyle/>
          <a:p>
            <a:pPr algn="l">
              <a:lnSpc>
                <a:spcPts val="4019"/>
              </a:lnSpc>
              <a:spcBef>
                <a:spcPct val="0"/>
              </a:spcBef>
            </a:pPr>
            <a:r>
              <a:rPr lang="en-US" sz="2870" dirty="0">
                <a:solidFill>
                  <a:srgbClr val="FFFFFF"/>
                </a:solidFill>
                <a:latin typeface="Poppins Medium"/>
                <a:ea typeface="Poppins Medium"/>
                <a:cs typeface="Poppins Medium"/>
                <a:sym typeface="Poppins Medium"/>
              </a:rPr>
              <a:t>Purpose</a:t>
            </a:r>
          </a:p>
        </p:txBody>
      </p:sp>
      <p:grpSp>
        <p:nvGrpSpPr>
          <p:cNvPr id="3" name="Group 27">
            <a:extLst>
              <a:ext uri="{FF2B5EF4-FFF2-40B4-BE49-F238E27FC236}">
                <a16:creationId xmlns:a16="http://schemas.microsoft.com/office/drawing/2014/main" id="{2191A610-400A-D3BF-CE04-8A9A3A008EEA}"/>
              </a:ext>
            </a:extLst>
          </p:cNvPr>
          <p:cNvGrpSpPr/>
          <p:nvPr/>
        </p:nvGrpSpPr>
        <p:grpSpPr>
          <a:xfrm>
            <a:off x="11009335" y="752057"/>
            <a:ext cx="345440" cy="345440"/>
            <a:chOff x="0" y="0"/>
            <a:chExt cx="90980" cy="90980"/>
          </a:xfrm>
        </p:grpSpPr>
        <p:sp>
          <p:nvSpPr>
            <p:cNvPr id="4" name="Freeform 28">
              <a:extLst>
                <a:ext uri="{FF2B5EF4-FFF2-40B4-BE49-F238E27FC236}">
                  <a16:creationId xmlns:a16="http://schemas.microsoft.com/office/drawing/2014/main" id="{323A7C49-34C9-2823-33E8-A4369A84CAAE}"/>
                </a:ext>
              </a:extLst>
            </p:cNvPr>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txBody>
            <a:bodyPr/>
            <a:lstStyle/>
            <a:p>
              <a:endParaRPr lang="en-US"/>
            </a:p>
          </p:txBody>
        </p:sp>
        <p:sp>
          <p:nvSpPr>
            <p:cNvPr id="5" name="TextBox 29">
              <a:extLst>
                <a:ext uri="{FF2B5EF4-FFF2-40B4-BE49-F238E27FC236}">
                  <a16:creationId xmlns:a16="http://schemas.microsoft.com/office/drawing/2014/main" id="{46471495-7326-A4C9-87B9-D67DC6CC70FA}"/>
                </a:ext>
              </a:extLst>
            </p:cNvPr>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6" name="TextBox 30">
            <a:extLst>
              <a:ext uri="{FF2B5EF4-FFF2-40B4-BE49-F238E27FC236}">
                <a16:creationId xmlns:a16="http://schemas.microsoft.com/office/drawing/2014/main" id="{41FE8C19-F129-4D24-338D-BA41FDB9AD4D}"/>
              </a:ext>
            </a:extLst>
          </p:cNvPr>
          <p:cNvSpPr txBox="1"/>
          <p:nvPr/>
        </p:nvSpPr>
        <p:spPr>
          <a:xfrm>
            <a:off x="11462782" y="2027440"/>
            <a:ext cx="5169186" cy="4062651"/>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Provide a comparison of multiple machine learning models.</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Evaluate performance metrics based on specific dataset characteristics. </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Generate a detailed report outlining comparison results. </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Offer the option to download the trained model in a deployable format.</a:t>
            </a:r>
            <a:endParaRPr lang="en-US" sz="2400" dirty="0">
              <a:solidFill>
                <a:srgbClr val="FFFFFF"/>
              </a:solidFill>
              <a:latin typeface="Poppins Medium"/>
              <a:ea typeface="Poppins Medium"/>
              <a:cs typeface="Poppins Medium"/>
              <a:sym typeface="Poppins Medium"/>
            </a:endParaRPr>
          </a:p>
        </p:txBody>
      </p:sp>
      <p:sp>
        <p:nvSpPr>
          <p:cNvPr id="7" name="TextBox 31">
            <a:extLst>
              <a:ext uri="{FF2B5EF4-FFF2-40B4-BE49-F238E27FC236}">
                <a16:creationId xmlns:a16="http://schemas.microsoft.com/office/drawing/2014/main" id="{1269AD15-D278-E1E1-258B-6BC61BC9E98D}"/>
              </a:ext>
            </a:extLst>
          </p:cNvPr>
          <p:cNvSpPr txBox="1"/>
          <p:nvPr/>
        </p:nvSpPr>
        <p:spPr>
          <a:xfrm>
            <a:off x="11647944" y="665419"/>
            <a:ext cx="2371316" cy="1011111"/>
          </a:xfrm>
          <a:prstGeom prst="rect">
            <a:avLst/>
          </a:prstGeom>
        </p:spPr>
        <p:txBody>
          <a:bodyPr wrap="square" lIns="0" tIns="0" rIns="0" bIns="0" rtlCol="0" anchor="t">
            <a:spAutoFit/>
          </a:bodyPr>
          <a:lstStyle/>
          <a:p>
            <a:pPr algn="l">
              <a:lnSpc>
                <a:spcPts val="4019"/>
              </a:lnSpc>
              <a:spcBef>
                <a:spcPct val="0"/>
              </a:spcBef>
            </a:pPr>
            <a:r>
              <a:rPr lang="en-US" sz="2870" dirty="0">
                <a:solidFill>
                  <a:schemeClr val="bg1"/>
                </a:solidFill>
                <a:latin typeface="Poppins Medium" panose="00000600000000000000" pitchFamily="2" charset="0"/>
                <a:cs typeface="Poppins Medium" panose="00000600000000000000" pitchFamily="2" charset="0"/>
              </a:rPr>
              <a:t>Platform</a:t>
            </a:r>
            <a:r>
              <a:rPr lang="en-US" sz="2870" dirty="0">
                <a:solidFill>
                  <a:schemeClr val="bg1"/>
                </a:solidFill>
              </a:rPr>
              <a:t> </a:t>
            </a:r>
            <a:r>
              <a:rPr lang="en-US" sz="2870" dirty="0">
                <a:solidFill>
                  <a:schemeClr val="bg1"/>
                </a:solidFill>
                <a:latin typeface="Poppins Medium" panose="00000600000000000000" pitchFamily="2" charset="0"/>
                <a:cs typeface="Poppins Medium" panose="00000600000000000000" pitchFamily="2" charset="0"/>
              </a:rPr>
              <a:t>Capabilities</a:t>
            </a:r>
            <a:endParaRPr lang="en-US" sz="2870" dirty="0">
              <a:solidFill>
                <a:schemeClr val="bg1"/>
              </a:solidFill>
              <a:latin typeface="Poppins Medium" panose="00000600000000000000" pitchFamily="2" charset="0"/>
              <a:ea typeface="Poppins Medium"/>
              <a:cs typeface="Poppins Medium" panose="00000600000000000000" pitchFamily="2" charset="0"/>
              <a:sym typeface="Poppins Medium"/>
            </a:endParaRPr>
          </a:p>
        </p:txBody>
      </p:sp>
      <p:grpSp>
        <p:nvGrpSpPr>
          <p:cNvPr id="38" name="Group 27">
            <a:extLst>
              <a:ext uri="{FF2B5EF4-FFF2-40B4-BE49-F238E27FC236}">
                <a16:creationId xmlns:a16="http://schemas.microsoft.com/office/drawing/2014/main" id="{BEA18EC5-D56C-B98A-7E8E-0C2B3335A370}"/>
              </a:ext>
            </a:extLst>
          </p:cNvPr>
          <p:cNvGrpSpPr/>
          <p:nvPr/>
        </p:nvGrpSpPr>
        <p:grpSpPr>
          <a:xfrm>
            <a:off x="11328093" y="6784125"/>
            <a:ext cx="345440" cy="345440"/>
            <a:chOff x="0" y="0"/>
            <a:chExt cx="90980" cy="90980"/>
          </a:xfrm>
        </p:grpSpPr>
        <p:sp>
          <p:nvSpPr>
            <p:cNvPr id="39" name="Freeform 28">
              <a:extLst>
                <a:ext uri="{FF2B5EF4-FFF2-40B4-BE49-F238E27FC236}">
                  <a16:creationId xmlns:a16="http://schemas.microsoft.com/office/drawing/2014/main" id="{E78E3AD7-3247-DE32-7251-3F631686B542}"/>
                </a:ext>
              </a:extLst>
            </p:cNvPr>
            <p:cNvSpPr/>
            <p:nvPr/>
          </p:nvSpPr>
          <p:spPr>
            <a:xfrm>
              <a:off x="0" y="0"/>
              <a:ext cx="90980" cy="90980"/>
            </a:xfrm>
            <a:custGeom>
              <a:avLst/>
              <a:gdLst/>
              <a:ahLst/>
              <a:cxnLst/>
              <a:rect l="l" t="t" r="r" b="b"/>
              <a:pathLst>
                <a:path w="90980" h="90980">
                  <a:moveTo>
                    <a:pt x="0" y="0"/>
                  </a:moveTo>
                  <a:lnTo>
                    <a:pt x="90980" y="0"/>
                  </a:lnTo>
                  <a:lnTo>
                    <a:pt x="90980" y="90980"/>
                  </a:lnTo>
                  <a:lnTo>
                    <a:pt x="0" y="90980"/>
                  </a:lnTo>
                  <a:close/>
                </a:path>
              </a:pathLst>
            </a:custGeom>
            <a:solidFill>
              <a:srgbClr val="006CCD"/>
            </a:solidFill>
          </p:spPr>
          <p:txBody>
            <a:bodyPr/>
            <a:lstStyle/>
            <a:p>
              <a:endParaRPr lang="en-US"/>
            </a:p>
          </p:txBody>
        </p:sp>
        <p:sp>
          <p:nvSpPr>
            <p:cNvPr id="40" name="TextBox 29">
              <a:extLst>
                <a:ext uri="{FF2B5EF4-FFF2-40B4-BE49-F238E27FC236}">
                  <a16:creationId xmlns:a16="http://schemas.microsoft.com/office/drawing/2014/main" id="{0F5A01FF-0948-18A5-99D5-F9F677A57DD1}"/>
                </a:ext>
              </a:extLst>
            </p:cNvPr>
            <p:cNvSpPr txBox="1"/>
            <p:nvPr/>
          </p:nvSpPr>
          <p:spPr>
            <a:xfrm>
              <a:off x="0" y="-38100"/>
              <a:ext cx="90980" cy="129080"/>
            </a:xfrm>
            <a:prstGeom prst="rect">
              <a:avLst/>
            </a:prstGeom>
          </p:spPr>
          <p:txBody>
            <a:bodyPr lIns="50800" tIns="50800" rIns="50800" bIns="50800" rtlCol="0" anchor="ctr"/>
            <a:lstStyle/>
            <a:p>
              <a:pPr algn="ctr">
                <a:lnSpc>
                  <a:spcPts val="2199"/>
                </a:lnSpc>
              </a:pPr>
              <a:endParaRPr/>
            </a:p>
          </p:txBody>
        </p:sp>
      </p:grpSp>
      <p:sp>
        <p:nvSpPr>
          <p:cNvPr id="41" name="TextBox 30">
            <a:extLst>
              <a:ext uri="{FF2B5EF4-FFF2-40B4-BE49-F238E27FC236}">
                <a16:creationId xmlns:a16="http://schemas.microsoft.com/office/drawing/2014/main" id="{A8C2CD16-B235-CE2F-3EB9-83A04A4CF3B9}"/>
              </a:ext>
            </a:extLst>
          </p:cNvPr>
          <p:cNvSpPr txBox="1"/>
          <p:nvPr/>
        </p:nvSpPr>
        <p:spPr>
          <a:xfrm>
            <a:off x="11755950" y="7463613"/>
            <a:ext cx="4876017" cy="1846659"/>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Ensure ease of integration into various applications.</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Aim to bring better results by using and implementing various techniques.</a:t>
            </a:r>
            <a:endParaRPr lang="en-US" sz="2400" dirty="0">
              <a:solidFill>
                <a:srgbClr val="FFFFFF"/>
              </a:solidFill>
              <a:latin typeface="Poppins Medium"/>
              <a:ea typeface="Poppins Medium"/>
              <a:cs typeface="Poppins Medium"/>
              <a:sym typeface="Poppins Medium"/>
            </a:endParaRPr>
          </a:p>
        </p:txBody>
      </p:sp>
      <p:sp>
        <p:nvSpPr>
          <p:cNvPr id="42" name="TextBox 31">
            <a:extLst>
              <a:ext uri="{FF2B5EF4-FFF2-40B4-BE49-F238E27FC236}">
                <a16:creationId xmlns:a16="http://schemas.microsoft.com/office/drawing/2014/main" id="{C8D1FA30-7316-5174-35E0-01D32DA5C064}"/>
              </a:ext>
            </a:extLst>
          </p:cNvPr>
          <p:cNvSpPr txBox="1"/>
          <p:nvPr/>
        </p:nvSpPr>
        <p:spPr>
          <a:xfrm>
            <a:off x="11966702" y="6697487"/>
            <a:ext cx="2371316" cy="487762"/>
          </a:xfrm>
          <a:prstGeom prst="rect">
            <a:avLst/>
          </a:prstGeom>
        </p:spPr>
        <p:txBody>
          <a:bodyPr wrap="square" lIns="0" tIns="0" rIns="0" bIns="0" rtlCol="0" anchor="t">
            <a:spAutoFit/>
          </a:bodyPr>
          <a:lstStyle/>
          <a:p>
            <a:pPr algn="l">
              <a:lnSpc>
                <a:spcPts val="4019"/>
              </a:lnSpc>
              <a:spcBef>
                <a:spcPct val="0"/>
              </a:spcBef>
            </a:pPr>
            <a:r>
              <a:rPr lang="en-US" sz="2870" dirty="0">
                <a:solidFill>
                  <a:schemeClr val="bg1"/>
                </a:solidFill>
                <a:latin typeface="Poppins Medium" panose="00000600000000000000" pitchFamily="2" charset="0"/>
                <a:cs typeface="Poppins Medium" panose="00000600000000000000" pitchFamily="2" charset="0"/>
              </a:rPr>
              <a:t>Benefits</a:t>
            </a:r>
            <a:endParaRPr lang="en-US" sz="2870" dirty="0">
              <a:solidFill>
                <a:schemeClr val="bg1"/>
              </a:solidFill>
              <a:latin typeface="Poppins Medium" panose="00000600000000000000" pitchFamily="2" charset="0"/>
              <a:ea typeface="Poppins Medium"/>
              <a:cs typeface="Poppins Medium" panose="00000600000000000000" pitchFamily="2" charset="0"/>
              <a:sym typeface="Poppins Medium"/>
            </a:endParaRPr>
          </a:p>
        </p:txBody>
      </p:sp>
      <p:sp>
        <p:nvSpPr>
          <p:cNvPr id="44" name="TextBox 30">
            <a:extLst>
              <a:ext uri="{FF2B5EF4-FFF2-40B4-BE49-F238E27FC236}">
                <a16:creationId xmlns:a16="http://schemas.microsoft.com/office/drawing/2014/main" id="{DAED364B-7FAB-06CD-8A92-055D5E1B1F4C}"/>
              </a:ext>
            </a:extLst>
          </p:cNvPr>
          <p:cNvSpPr txBox="1"/>
          <p:nvPr/>
        </p:nvSpPr>
        <p:spPr>
          <a:xfrm>
            <a:off x="6551795" y="1599802"/>
            <a:ext cx="4267200" cy="2585323"/>
          </a:xfrm>
          <a:prstGeom prst="rect">
            <a:avLst/>
          </a:prstGeom>
        </p:spPr>
        <p:txBody>
          <a:bodyPr lIns="0" tIns="0" rIns="0" bIns="0" rtlCol="0" anchor="t">
            <a:spAutoFit/>
          </a:bodyPr>
          <a:lstStyle/>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Develop an end-to-end platform that automates the data profiling process.</a:t>
            </a:r>
          </a:p>
          <a:p>
            <a:pPr marL="342900" indent="-342900">
              <a:buFont typeface="Arial" panose="020B0604020202020204" pitchFamily="34" charset="0"/>
              <a:buChar char="•"/>
            </a:pPr>
            <a:r>
              <a:rPr lang="en-US" sz="2400" dirty="0">
                <a:solidFill>
                  <a:schemeClr val="bg1"/>
                </a:solidFill>
                <a:latin typeface="Poppins Medium" panose="020B0604020202020204" charset="0"/>
                <a:cs typeface="Poppins Medium" panose="020B0604020202020204" charset="0"/>
              </a:rPr>
              <a:t>Employ advanced techniques to explore and analyze datasets.</a:t>
            </a:r>
            <a:endParaRPr lang="en-US" sz="2400" dirty="0">
              <a:solidFill>
                <a:srgbClr val="FFFFFF"/>
              </a:solidFill>
              <a:latin typeface="Poppins Medium"/>
              <a:ea typeface="Poppins Medium"/>
              <a:cs typeface="Poppins Medium"/>
              <a:sym typeface="Poppins Medium"/>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a:p>
        </p:txBody>
      </p:sp>
      <p:grpSp>
        <p:nvGrpSpPr>
          <p:cNvPr id="8" name="Group 8"/>
          <p:cNvGrpSpPr/>
          <p:nvPr/>
        </p:nvGrpSpPr>
        <p:grpSpPr>
          <a:xfrm>
            <a:off x="9901894" y="-404148"/>
            <a:ext cx="8386106" cy="12028873"/>
            <a:chOff x="0" y="0"/>
            <a:chExt cx="2208686" cy="3168098"/>
          </a:xfrm>
        </p:grpSpPr>
        <p:sp>
          <p:nvSpPr>
            <p:cNvPr id="9" name="Freeform 9"/>
            <p:cNvSpPr/>
            <p:nvPr/>
          </p:nvSpPr>
          <p:spPr>
            <a:xfrm>
              <a:off x="0" y="0"/>
              <a:ext cx="2208686" cy="3168098"/>
            </a:xfrm>
            <a:custGeom>
              <a:avLst/>
              <a:gdLst/>
              <a:ahLst/>
              <a:cxnLst/>
              <a:rect l="l" t="t" r="r" b="b"/>
              <a:pathLst>
                <a:path w="2208686" h="3168098">
                  <a:moveTo>
                    <a:pt x="0" y="0"/>
                  </a:moveTo>
                  <a:lnTo>
                    <a:pt x="2208686" y="0"/>
                  </a:lnTo>
                  <a:lnTo>
                    <a:pt x="2208686" y="3168098"/>
                  </a:lnTo>
                  <a:lnTo>
                    <a:pt x="0" y="3168098"/>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dirty="0"/>
            </a:p>
          </p:txBody>
        </p:sp>
        <p:sp>
          <p:nvSpPr>
            <p:cNvPr id="10" name="TextBox 10"/>
            <p:cNvSpPr txBox="1"/>
            <p:nvPr/>
          </p:nvSpPr>
          <p:spPr>
            <a:xfrm>
              <a:off x="0" y="-38100"/>
              <a:ext cx="2208686" cy="3206198"/>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51590"/>
          </a:xfrm>
          <a:prstGeom prst="rect">
            <a:avLst/>
          </a:prstGeom>
        </p:spPr>
        <p:txBody>
          <a:bodyPr lIns="0" tIns="0" rIns="0" bIns="0" rtlCol="0" anchor="t">
            <a:spAutoFit/>
          </a:bodyPr>
          <a:lstStyle/>
          <a:p>
            <a:pPr algn="l">
              <a:lnSpc>
                <a:spcPts val="3459"/>
              </a:lnSpc>
              <a:spcBef>
                <a:spcPct val="0"/>
              </a:spcBef>
            </a:pPr>
            <a:r>
              <a:rPr lang="en-US" sz="2470">
                <a:solidFill>
                  <a:srgbClr val="FFFFFF"/>
                </a:solidFill>
                <a:latin typeface="Poppins Medium"/>
                <a:ea typeface="Poppins Medium"/>
                <a:cs typeface="Poppins Medium"/>
                <a:sym typeface="Poppins Medium"/>
              </a:rPr>
              <a:t>07</a:t>
            </a:r>
          </a:p>
        </p:txBody>
      </p:sp>
      <p:sp>
        <p:nvSpPr>
          <p:cNvPr id="33" name="TextBox 33"/>
          <p:cNvSpPr txBox="1"/>
          <p:nvPr/>
        </p:nvSpPr>
        <p:spPr>
          <a:xfrm>
            <a:off x="228600" y="4229101"/>
            <a:ext cx="7760118" cy="980910"/>
          </a:xfrm>
          <a:prstGeom prst="rect">
            <a:avLst/>
          </a:prstGeom>
        </p:spPr>
        <p:txBody>
          <a:bodyPr wrap="square" lIns="0" tIns="0" rIns="0" bIns="0" rtlCol="0" anchor="t">
            <a:spAutoFit/>
          </a:bodyPr>
          <a:lstStyle/>
          <a:p>
            <a:pPr algn="l">
              <a:lnSpc>
                <a:spcPts val="7441"/>
              </a:lnSpc>
            </a:pPr>
            <a:r>
              <a:rPr lang="en-US" sz="8001" dirty="0">
                <a:solidFill>
                  <a:srgbClr val="FFFFFF"/>
                </a:solidFill>
                <a:latin typeface="Anton"/>
                <a:ea typeface="Anton"/>
                <a:cs typeface="Anton"/>
                <a:sym typeface="Anton"/>
              </a:rPr>
              <a:t>System Diagram</a:t>
            </a:r>
          </a:p>
        </p:txBody>
      </p:sp>
      <p:pic>
        <p:nvPicPr>
          <p:cNvPr id="6" name="Picture 5" descr="A diagram of a navigation choice&#10;&#10;Description automatically generated">
            <a:extLst>
              <a:ext uri="{FF2B5EF4-FFF2-40B4-BE49-F238E27FC236}">
                <a16:creationId xmlns:a16="http://schemas.microsoft.com/office/drawing/2014/main" id="{9D623845-781C-BA9B-96FD-1EB6FA60AB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94625" y="-155230"/>
            <a:ext cx="8480199" cy="10287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305" t="-11296" r="-7990"/>
            </a:stretch>
          </a:blipFill>
        </p:spPr>
        <p:txBody>
          <a:bodyPr/>
          <a:lstStyle/>
          <a:p>
            <a:endParaRPr lang="en-US" b="1" dirty="0"/>
          </a:p>
        </p:txBody>
      </p:sp>
      <p:grpSp>
        <p:nvGrpSpPr>
          <p:cNvPr id="8" name="Group 8"/>
          <p:cNvGrpSpPr/>
          <p:nvPr/>
        </p:nvGrpSpPr>
        <p:grpSpPr>
          <a:xfrm>
            <a:off x="9901894" y="-404148"/>
            <a:ext cx="8386106" cy="12028873"/>
            <a:chOff x="0" y="0"/>
            <a:chExt cx="2208686" cy="3168098"/>
          </a:xfrm>
        </p:grpSpPr>
        <p:sp>
          <p:nvSpPr>
            <p:cNvPr id="9" name="Freeform 9"/>
            <p:cNvSpPr/>
            <p:nvPr/>
          </p:nvSpPr>
          <p:spPr>
            <a:xfrm>
              <a:off x="0" y="0"/>
              <a:ext cx="2208686" cy="3168098"/>
            </a:xfrm>
            <a:custGeom>
              <a:avLst/>
              <a:gdLst/>
              <a:ahLst/>
              <a:cxnLst/>
              <a:rect l="l" t="t" r="r" b="b"/>
              <a:pathLst>
                <a:path w="2208686" h="3168098">
                  <a:moveTo>
                    <a:pt x="0" y="0"/>
                  </a:moveTo>
                  <a:lnTo>
                    <a:pt x="2208686" y="0"/>
                  </a:lnTo>
                  <a:lnTo>
                    <a:pt x="2208686" y="3168098"/>
                  </a:lnTo>
                  <a:lnTo>
                    <a:pt x="0" y="3168098"/>
                  </a:lnTo>
                  <a:close/>
                </a:path>
              </a:pathLst>
            </a:custGeom>
            <a:gradFill rotWithShape="1">
              <a:gsLst>
                <a:gs pos="0">
                  <a:srgbClr val="000000">
                    <a:alpha val="0"/>
                  </a:srgbClr>
                </a:gs>
                <a:gs pos="50000">
                  <a:srgbClr val="000000">
                    <a:alpha val="41000"/>
                  </a:srgbClr>
                </a:gs>
                <a:gs pos="100000">
                  <a:srgbClr val="000000">
                    <a:alpha val="41000"/>
                  </a:srgbClr>
                </a:gs>
              </a:gsLst>
              <a:lin ang="0"/>
            </a:gradFill>
          </p:spPr>
          <p:txBody>
            <a:bodyPr/>
            <a:lstStyle/>
            <a:p>
              <a:endParaRPr lang="en-US"/>
            </a:p>
          </p:txBody>
        </p:sp>
        <p:sp>
          <p:nvSpPr>
            <p:cNvPr id="10" name="TextBox 10"/>
            <p:cNvSpPr txBox="1"/>
            <p:nvPr/>
          </p:nvSpPr>
          <p:spPr>
            <a:xfrm>
              <a:off x="0" y="-38100"/>
              <a:ext cx="2208686" cy="3206198"/>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08</a:t>
            </a:r>
          </a:p>
        </p:txBody>
      </p:sp>
      <p:sp>
        <p:nvSpPr>
          <p:cNvPr id="33" name="TextBox 33"/>
          <p:cNvSpPr txBox="1"/>
          <p:nvPr/>
        </p:nvSpPr>
        <p:spPr>
          <a:xfrm>
            <a:off x="118382" y="4135705"/>
            <a:ext cx="7777158" cy="1007795"/>
          </a:xfrm>
          <a:prstGeom prst="rect">
            <a:avLst/>
          </a:prstGeom>
        </p:spPr>
        <p:txBody>
          <a:bodyPr lIns="0" tIns="0" rIns="0" bIns="0" rtlCol="0" anchor="t">
            <a:spAutoFit/>
          </a:bodyPr>
          <a:lstStyle/>
          <a:p>
            <a:pPr algn="ctr">
              <a:lnSpc>
                <a:spcPts val="7441"/>
              </a:lnSpc>
            </a:pPr>
            <a:r>
              <a:rPr lang="en-US" sz="8001" dirty="0">
                <a:solidFill>
                  <a:srgbClr val="FFFFFF"/>
                </a:solidFill>
                <a:latin typeface="Anton"/>
                <a:ea typeface="Anton"/>
                <a:cs typeface="Anton"/>
                <a:sym typeface="Anton"/>
              </a:rPr>
              <a:t>Flow Chart</a:t>
            </a:r>
          </a:p>
        </p:txBody>
      </p:sp>
      <p:pic>
        <p:nvPicPr>
          <p:cNvPr id="5" name="Picture 4" descr="A screenshot of a cell phone&#10;&#10;Description automatically generated">
            <a:extLst>
              <a:ext uri="{FF2B5EF4-FFF2-40B4-BE49-F238E27FC236}">
                <a16:creationId xmlns:a16="http://schemas.microsoft.com/office/drawing/2014/main" id="{68C995CD-28D2-9F90-C69E-7F1F62737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0835" y="22153"/>
            <a:ext cx="5910020" cy="10367695"/>
          </a:xfrm>
          <a:prstGeom prst="rect">
            <a:avLst/>
          </a:prstGeom>
          <a:ln>
            <a:solidFill>
              <a:schemeClr val="tx1"/>
            </a:solidFill>
          </a:ln>
        </p:spPr>
      </p:pic>
    </p:spTree>
    <p:extLst>
      <p:ext uri="{BB962C8B-B14F-4D97-AF65-F5344CB8AC3E}">
        <p14:creationId xmlns:p14="http://schemas.microsoft.com/office/powerpoint/2010/main" val="3410105611"/>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3251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blip>
            <a:stretch>
              <a:fillRect l="-3305" t="-11296" r="-7990"/>
            </a:stretch>
          </a:blipFill>
        </p:spPr>
        <p:txBody>
          <a:bodyPr/>
          <a:lstStyle/>
          <a:p>
            <a:endParaRPr lang="en-US" dirty="0"/>
          </a:p>
        </p:txBody>
      </p:sp>
      <p:grpSp>
        <p:nvGrpSpPr>
          <p:cNvPr id="13" name="Group 13"/>
          <p:cNvGrpSpPr/>
          <p:nvPr/>
        </p:nvGrpSpPr>
        <p:grpSpPr>
          <a:xfrm>
            <a:off x="605460" y="9029768"/>
            <a:ext cx="742179" cy="742179"/>
            <a:chOff x="0" y="0"/>
            <a:chExt cx="195471" cy="195471"/>
          </a:xfrm>
        </p:grpSpPr>
        <p:sp>
          <p:nvSpPr>
            <p:cNvPr id="14" name="Freeform 14"/>
            <p:cNvSpPr/>
            <p:nvPr/>
          </p:nvSpPr>
          <p:spPr>
            <a:xfrm>
              <a:off x="0" y="0"/>
              <a:ext cx="195471" cy="195471"/>
            </a:xfrm>
            <a:custGeom>
              <a:avLst/>
              <a:gdLst/>
              <a:ahLst/>
              <a:cxnLst/>
              <a:rect l="l" t="t" r="r" b="b"/>
              <a:pathLst>
                <a:path w="195471" h="195471">
                  <a:moveTo>
                    <a:pt x="0" y="0"/>
                  </a:moveTo>
                  <a:lnTo>
                    <a:pt x="195471" y="0"/>
                  </a:lnTo>
                  <a:lnTo>
                    <a:pt x="195471" y="195471"/>
                  </a:lnTo>
                  <a:lnTo>
                    <a:pt x="0" y="195471"/>
                  </a:lnTo>
                  <a:close/>
                </a:path>
              </a:pathLst>
            </a:custGeom>
            <a:gradFill rotWithShape="1">
              <a:gsLst>
                <a:gs pos="0">
                  <a:srgbClr val="006CCD">
                    <a:alpha val="100000"/>
                  </a:srgbClr>
                </a:gs>
                <a:gs pos="100000">
                  <a:srgbClr val="050024">
                    <a:alpha val="0"/>
                  </a:srgbClr>
                </a:gs>
              </a:gsLst>
              <a:lin ang="0"/>
            </a:gradFill>
          </p:spPr>
          <p:txBody>
            <a:bodyPr/>
            <a:lstStyle/>
            <a:p>
              <a:endParaRPr lang="en-US"/>
            </a:p>
          </p:txBody>
        </p:sp>
        <p:sp>
          <p:nvSpPr>
            <p:cNvPr id="15" name="TextBox 15"/>
            <p:cNvSpPr txBox="1"/>
            <p:nvPr/>
          </p:nvSpPr>
          <p:spPr>
            <a:xfrm>
              <a:off x="0" y="-38100"/>
              <a:ext cx="195471" cy="233571"/>
            </a:xfrm>
            <a:prstGeom prst="rect">
              <a:avLst/>
            </a:prstGeom>
          </p:spPr>
          <p:txBody>
            <a:bodyPr lIns="50800" tIns="50800" rIns="50800" bIns="50800" rtlCol="0" anchor="ctr"/>
            <a:lstStyle/>
            <a:p>
              <a:pPr algn="ctr">
                <a:lnSpc>
                  <a:spcPts val="2199"/>
                </a:lnSpc>
              </a:pPr>
              <a:endParaRPr/>
            </a:p>
          </p:txBody>
        </p:sp>
      </p:grpSp>
      <p:sp>
        <p:nvSpPr>
          <p:cNvPr id="32" name="TextBox 32"/>
          <p:cNvSpPr txBox="1"/>
          <p:nvPr/>
        </p:nvSpPr>
        <p:spPr>
          <a:xfrm>
            <a:off x="941728" y="9182100"/>
            <a:ext cx="724851" cy="425309"/>
          </a:xfrm>
          <a:prstGeom prst="rect">
            <a:avLst/>
          </a:prstGeom>
        </p:spPr>
        <p:txBody>
          <a:bodyPr lIns="0" tIns="0" rIns="0" bIns="0" rtlCol="0" anchor="t">
            <a:spAutoFit/>
          </a:bodyPr>
          <a:lstStyle/>
          <a:p>
            <a:pPr algn="l">
              <a:lnSpc>
                <a:spcPts val="3459"/>
              </a:lnSpc>
              <a:spcBef>
                <a:spcPct val="0"/>
              </a:spcBef>
            </a:pPr>
            <a:r>
              <a:rPr lang="en-US" sz="2470" dirty="0">
                <a:solidFill>
                  <a:srgbClr val="FFFFFF"/>
                </a:solidFill>
                <a:latin typeface="Poppins Medium"/>
                <a:ea typeface="Poppins Medium"/>
                <a:cs typeface="Poppins Medium"/>
                <a:sym typeface="Poppins Medium"/>
              </a:rPr>
              <a:t>09</a:t>
            </a:r>
          </a:p>
        </p:txBody>
      </p:sp>
      <p:sp>
        <p:nvSpPr>
          <p:cNvPr id="33" name="TextBox 33"/>
          <p:cNvSpPr txBox="1"/>
          <p:nvPr/>
        </p:nvSpPr>
        <p:spPr>
          <a:xfrm>
            <a:off x="4796168" y="495300"/>
            <a:ext cx="9298779" cy="1897955"/>
          </a:xfrm>
          <a:prstGeom prst="rect">
            <a:avLst/>
          </a:prstGeom>
        </p:spPr>
        <p:txBody>
          <a:bodyPr wrap="square" lIns="0" tIns="0" rIns="0" bIns="0" rtlCol="0" anchor="t">
            <a:spAutoFit/>
          </a:bodyPr>
          <a:lstStyle/>
          <a:p>
            <a:pPr algn="ctr">
              <a:lnSpc>
                <a:spcPts val="7441"/>
              </a:lnSpc>
            </a:pPr>
            <a:r>
              <a:rPr lang="en-US" sz="8001" dirty="0">
                <a:solidFill>
                  <a:srgbClr val="FFFFFF"/>
                </a:solidFill>
                <a:latin typeface="Anton"/>
                <a:ea typeface="Anton"/>
                <a:cs typeface="Anton"/>
                <a:sym typeface="Anton"/>
              </a:rPr>
              <a:t>Hardware and Software Components</a:t>
            </a:r>
          </a:p>
        </p:txBody>
      </p:sp>
      <p:pic>
        <p:nvPicPr>
          <p:cNvPr id="7" name="Picture 6" descr="A black and blue logo&#10;&#10;Description automatically generated">
            <a:extLst>
              <a:ext uri="{FF2B5EF4-FFF2-40B4-BE49-F238E27FC236}">
                <a16:creationId xmlns:a16="http://schemas.microsoft.com/office/drawing/2014/main" id="{269FBAA3-1FEB-3AB4-5D4E-4744E0D42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558" y="1444277"/>
            <a:ext cx="4193053" cy="4193053"/>
          </a:xfrm>
          <a:prstGeom prst="rect">
            <a:avLst/>
          </a:prstGeom>
        </p:spPr>
      </p:pic>
      <p:pic>
        <p:nvPicPr>
          <p:cNvPr id="2052" name="Picture 4" descr="Python Tutorial: Streamlit | DataCamp">
            <a:extLst>
              <a:ext uri="{FF2B5EF4-FFF2-40B4-BE49-F238E27FC236}">
                <a16:creationId xmlns:a16="http://schemas.microsoft.com/office/drawing/2014/main" id="{B51162A8-18D2-9954-5490-C8080DEFBB92}"/>
              </a:ext>
            </a:extLst>
          </p:cNvPr>
          <p:cNvPicPr>
            <a:picLocks noChangeAspect="1" noChangeArrowheads="1"/>
          </p:cNvPicPr>
          <p:nvPr/>
        </p:nvPicPr>
        <p:blipFill>
          <a:blip r:embed="rId4" cstate="print">
            <a:alphaModFix/>
            <a:extLst>
              <a:ext uri="{BEBA8EAE-BF5A-486C-A8C5-ECC9F3942E4B}">
                <a14:imgProps xmlns:a14="http://schemas.microsoft.com/office/drawing/2010/main">
                  <a14:imgLayer r:embed="rId5">
                    <a14:imgEffect>
                      <a14:colorTemperature colorTemp="88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5638800" y="2019300"/>
            <a:ext cx="4502224" cy="263521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blue logo with a black background">
            <a:extLst>
              <a:ext uri="{FF2B5EF4-FFF2-40B4-BE49-F238E27FC236}">
                <a16:creationId xmlns:a16="http://schemas.microsoft.com/office/drawing/2014/main" id="{EB710181-477B-1B53-5A34-6E3BED5DB1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83656" y="2393255"/>
            <a:ext cx="4762500" cy="3505200"/>
          </a:xfrm>
          <a:prstGeom prst="rect">
            <a:avLst/>
          </a:prstGeom>
        </p:spPr>
      </p:pic>
      <p:pic>
        <p:nvPicPr>
          <p:cNvPr id="18" name="Picture 17" descr="A logo with a black background&#10;&#10;Description automatically generated">
            <a:extLst>
              <a:ext uri="{FF2B5EF4-FFF2-40B4-BE49-F238E27FC236}">
                <a16:creationId xmlns:a16="http://schemas.microsoft.com/office/drawing/2014/main" id="{85214F65-D359-0015-9D21-3BF4FAE55F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38710" y="4910818"/>
            <a:ext cx="4762500" cy="3362325"/>
          </a:xfrm>
          <a:prstGeom prst="rect">
            <a:avLst/>
          </a:prstGeom>
        </p:spPr>
      </p:pic>
      <p:pic>
        <p:nvPicPr>
          <p:cNvPr id="20" name="Picture 19" descr="A blue and yellow snake logo&#10;&#10;Description automatically generated">
            <a:extLst>
              <a:ext uri="{FF2B5EF4-FFF2-40B4-BE49-F238E27FC236}">
                <a16:creationId xmlns:a16="http://schemas.microsoft.com/office/drawing/2014/main" id="{E45EB6CC-FB93-2311-807E-E78CFA37EC1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19731" y="5756652"/>
            <a:ext cx="5370524" cy="4263648"/>
          </a:xfrm>
          <a:prstGeom prst="rect">
            <a:avLst/>
          </a:prstGeom>
        </p:spPr>
      </p:pic>
    </p:spTree>
    <p:extLst>
      <p:ext uri="{BB962C8B-B14F-4D97-AF65-F5344CB8AC3E}">
        <p14:creationId xmlns:p14="http://schemas.microsoft.com/office/powerpoint/2010/main" val="312518592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6D7E4046287BE40BC57D63154615DD1" ma:contentTypeVersion="10" ma:contentTypeDescription="Create a new document." ma:contentTypeScope="" ma:versionID="787e0590959a1c089d759de14909a1dc">
  <xsd:schema xmlns:xsd="http://www.w3.org/2001/XMLSchema" xmlns:xs="http://www.w3.org/2001/XMLSchema" xmlns:p="http://schemas.microsoft.com/office/2006/metadata/properties" xmlns:ns3="9784e1bf-9cce-483b-b54d-e9a62e69548b" xmlns:ns4="9d58e15a-28f4-4c04-a7e2-ae26ac84ad24" targetNamespace="http://schemas.microsoft.com/office/2006/metadata/properties" ma:root="true" ma:fieldsID="a855ab170dd287672453dbc12016d922" ns3:_="" ns4:_="">
    <xsd:import namespace="9784e1bf-9cce-483b-b54d-e9a62e69548b"/>
    <xsd:import namespace="9d58e15a-28f4-4c04-a7e2-ae26ac84ad2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84e1bf-9cce-483b-b54d-e9a62e6954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58e15a-28f4-4c04-a7e2-ae26ac84ad2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784e1bf-9cce-483b-b54d-e9a62e69548b" xsi:nil="true"/>
  </documentManagement>
</p:properties>
</file>

<file path=customXml/itemProps1.xml><?xml version="1.0" encoding="utf-8"?>
<ds:datastoreItem xmlns:ds="http://schemas.openxmlformats.org/officeDocument/2006/customXml" ds:itemID="{B7DC63FE-D176-46F4-81C1-9E3D41FEFB03}">
  <ds:schemaRefs>
    <ds:schemaRef ds:uri="http://schemas.microsoft.com/sharepoint/v3/contenttype/forms"/>
  </ds:schemaRefs>
</ds:datastoreItem>
</file>

<file path=customXml/itemProps2.xml><?xml version="1.0" encoding="utf-8"?>
<ds:datastoreItem xmlns:ds="http://schemas.openxmlformats.org/officeDocument/2006/customXml" ds:itemID="{B46D4028-A286-486A-BCBF-2A99864810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84e1bf-9cce-483b-b54d-e9a62e69548b"/>
    <ds:schemaRef ds:uri="9d58e15a-28f4-4c04-a7e2-ae26ac84ad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6F64BD-5004-479A-8AB7-2855F0CD2E29}">
  <ds:schemaRefs>
    <ds:schemaRef ds:uri="http://schemas.microsoft.com/office/infopath/2007/PartnerControls"/>
    <ds:schemaRef ds:uri="9784e1bf-9cce-483b-b54d-e9a62e69548b"/>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9d58e15a-28f4-4c04-a7e2-ae26ac84ad24"/>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306</TotalTime>
  <Words>1147</Words>
  <Application>Microsoft Office PowerPoint</Application>
  <PresentationFormat>Custom</PresentationFormat>
  <Paragraphs>190</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Poppins Medium</vt:lpstr>
      <vt:lpstr>Wingdings</vt:lpstr>
      <vt:lpstr>Times New Roman</vt:lpstr>
      <vt:lpstr>Courier New</vt:lpstr>
      <vt:lpstr>Arial</vt:lpstr>
      <vt:lpstr>Calibri</vt:lpstr>
      <vt:lpstr>Anton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Futuristic Cyber Security Presentation</dc:title>
  <cp:lastModifiedBy>Abdul Moiz Chishti</cp:lastModifiedBy>
  <cp:revision>10</cp:revision>
  <dcterms:created xsi:type="dcterms:W3CDTF">2006-08-16T00:00:00Z</dcterms:created>
  <dcterms:modified xsi:type="dcterms:W3CDTF">2024-08-11T10:47:44Z</dcterms:modified>
  <dc:identifier>DAGNVq_KDUU</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0x01010006D7E4046287BE40BC57D63154615DD1</vt:lpwstr>
  </property>
</Properties>
</file>

<file path=docProps/thumbnail.jpeg>
</file>